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4"/>
  </p:notesMasterIdLst>
  <p:handoutMasterIdLst>
    <p:handoutMasterId r:id="rId35"/>
  </p:handoutMasterIdLst>
  <p:sldIdLst>
    <p:sldId id="581" r:id="rId6"/>
    <p:sldId id="588" r:id="rId7"/>
    <p:sldId id="586" r:id="rId8"/>
    <p:sldId id="587" r:id="rId9"/>
    <p:sldId id="572" r:id="rId10"/>
    <p:sldId id="573" r:id="rId11"/>
    <p:sldId id="574" r:id="rId12"/>
    <p:sldId id="575" r:id="rId13"/>
    <p:sldId id="576" r:id="rId14"/>
    <p:sldId id="577" r:id="rId15"/>
    <p:sldId id="578" r:id="rId16"/>
    <p:sldId id="579" r:id="rId17"/>
    <p:sldId id="580" r:id="rId18"/>
    <p:sldId id="583" r:id="rId19"/>
    <p:sldId id="544" r:id="rId20"/>
    <p:sldId id="545" r:id="rId21"/>
    <p:sldId id="546" r:id="rId22"/>
    <p:sldId id="547" r:id="rId23"/>
    <p:sldId id="584" r:id="rId24"/>
    <p:sldId id="554" r:id="rId25"/>
    <p:sldId id="556" r:id="rId26"/>
    <p:sldId id="565" r:id="rId27"/>
    <p:sldId id="557" r:id="rId28"/>
    <p:sldId id="558" r:id="rId29"/>
    <p:sldId id="569" r:id="rId30"/>
    <p:sldId id="567" r:id="rId31"/>
    <p:sldId id="585" r:id="rId32"/>
    <p:sldId id="549" r:id="rId33"/>
  </p:sldIdLst>
  <p:sldSz cx="9144000" cy="6858000" type="screen4x3"/>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Orta Stil 4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80" autoAdjust="0"/>
    <p:restoredTop sz="98705" autoAdjust="0"/>
  </p:normalViewPr>
  <p:slideViewPr>
    <p:cSldViewPr>
      <p:cViewPr varScale="1">
        <p:scale>
          <a:sx n="91" d="100"/>
          <a:sy n="91" d="100"/>
        </p:scale>
        <p:origin x="-12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22767E-E2E5-488C-816B-EBC05DE80EB9}"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FD8B00BB-F02E-43DE-AE4F-8A29CD649E86}">
      <dgm:prSet phldrT="[Metin]" custT="1"/>
      <dgm:spPr>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6350">
          <a:solidFill>
            <a:schemeClr val="bg1"/>
          </a:solidFill>
        </a:ln>
      </dgm:spPr>
      <dgm:t>
        <a:bodyPr vert="vert"/>
        <a:lstStyle/>
        <a:p>
          <a:r>
            <a:rPr lang="tr-TR" sz="1800" b="1" dirty="0" smtClean="0">
              <a:solidFill>
                <a:schemeClr val="tx1"/>
              </a:solidFill>
              <a:latin typeface="+mj-lt"/>
            </a:rPr>
            <a:t>5996 sayılı Veteriner Hizmetleri, Bitki Sağlığı, Gıda ve Yem Kanunu </a:t>
          </a:r>
        </a:p>
        <a:p>
          <a:r>
            <a:rPr lang="tr-TR" sz="1800" b="1" dirty="0" smtClean="0">
              <a:solidFill>
                <a:schemeClr val="tx1"/>
              </a:solidFill>
              <a:latin typeface="+mj-lt"/>
            </a:rPr>
            <a:t>(RG: 13.06.2010, 27610)</a:t>
          </a:r>
          <a:endParaRPr lang="tr-TR" sz="1800" b="1" dirty="0">
            <a:solidFill>
              <a:schemeClr val="tx1"/>
            </a:solidFill>
            <a:latin typeface="+mj-lt"/>
          </a:endParaRPr>
        </a:p>
      </dgm:t>
    </dgm:pt>
    <dgm:pt modelId="{46A59B83-9AA8-4DD1-A900-7AF58A16EC9D}" type="parTrans" cxnId="{BFDDCDAD-9C20-49A5-A6F0-78FECCEDF4A8}">
      <dgm:prSet/>
      <dgm:spPr/>
      <dgm:t>
        <a:bodyPr/>
        <a:lstStyle/>
        <a:p>
          <a:endParaRPr lang="tr-TR"/>
        </a:p>
      </dgm:t>
    </dgm:pt>
    <dgm:pt modelId="{F1DF3012-D356-4C6F-BED6-042F472ACD32}" type="sibTrans" cxnId="{BFDDCDAD-9C20-49A5-A6F0-78FECCEDF4A8}">
      <dgm:prSet/>
      <dgm:spPr/>
      <dgm:t>
        <a:bodyPr/>
        <a:lstStyle/>
        <a:p>
          <a:endParaRPr lang="tr-TR"/>
        </a:p>
      </dgm:t>
    </dgm:pt>
    <dgm:pt modelId="{55DD1A60-3792-4929-9D86-59C31BABB40C}">
      <dgm:prSet phldrT="[Metin]" custT="1"/>
      <dgm:spPr>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a:solidFill>
            <a:schemeClr val="bg1"/>
          </a:solidFill>
        </a:ln>
      </dgm:spPr>
      <dgm:t>
        <a:bodyPr/>
        <a:lstStyle/>
        <a:p>
          <a:pPr algn="l"/>
          <a:r>
            <a:rPr lang="tr-TR" sz="1400" b="1" dirty="0" smtClean="0">
              <a:solidFill>
                <a:schemeClr val="tx1"/>
              </a:solidFill>
              <a:latin typeface="+mj-lt"/>
            </a:rPr>
            <a:t>      </a:t>
          </a:r>
          <a:r>
            <a:rPr lang="tr-TR" sz="1800" b="1" dirty="0" smtClean="0">
              <a:solidFill>
                <a:schemeClr val="tx1"/>
              </a:solidFill>
              <a:latin typeface="+mj-lt"/>
            </a:rPr>
            <a:t>Yönetmelik (104)</a:t>
          </a:r>
          <a:endParaRPr lang="tr-TR" sz="1800" b="1" dirty="0">
            <a:solidFill>
              <a:schemeClr val="tx1"/>
            </a:solidFill>
            <a:latin typeface="+mj-lt"/>
          </a:endParaRPr>
        </a:p>
      </dgm:t>
    </dgm:pt>
    <dgm:pt modelId="{E3E97EC9-8546-4547-A63F-87DA5AE12039}" type="parTrans" cxnId="{9621C5DA-957A-4849-8093-6E73D2E00A11}">
      <dgm:prSet/>
      <dgm:spPr>
        <a:ln>
          <a:solidFill>
            <a:schemeClr val="tx1"/>
          </a:solidFill>
        </a:ln>
      </dgm:spPr>
      <dgm:t>
        <a:bodyPr/>
        <a:lstStyle/>
        <a:p>
          <a:endParaRPr lang="tr-TR"/>
        </a:p>
      </dgm:t>
    </dgm:pt>
    <dgm:pt modelId="{0071F2D8-2E01-472E-A70E-1F4C2E111713}" type="sibTrans" cxnId="{9621C5DA-957A-4849-8093-6E73D2E00A11}">
      <dgm:prSet/>
      <dgm:spPr/>
      <dgm:t>
        <a:bodyPr/>
        <a:lstStyle/>
        <a:p>
          <a:endParaRPr lang="tr-TR"/>
        </a:p>
      </dgm:t>
    </dgm:pt>
    <dgm:pt modelId="{17441083-122C-4323-A331-09698CD72910}">
      <dgm:prSet phldrT="[Metin]" custT="1"/>
      <dgm:spPr>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a:solidFill>
            <a:schemeClr val="bg1"/>
          </a:solidFill>
        </a:ln>
      </dgm:spPr>
      <dgm:t>
        <a:bodyPr/>
        <a:lstStyle/>
        <a:p>
          <a:pPr algn="l"/>
          <a:r>
            <a:rPr lang="tr-TR" sz="1800" b="1" dirty="0" smtClean="0">
              <a:solidFill>
                <a:schemeClr val="tx1"/>
              </a:solidFill>
              <a:latin typeface="+mj-lt"/>
            </a:rPr>
            <a:t>     Talimat (35)</a:t>
          </a:r>
          <a:endParaRPr lang="tr-TR" sz="1800" b="1" dirty="0">
            <a:solidFill>
              <a:schemeClr val="tx1"/>
            </a:solidFill>
            <a:latin typeface="+mj-lt"/>
          </a:endParaRPr>
        </a:p>
      </dgm:t>
    </dgm:pt>
    <dgm:pt modelId="{1874B85A-D579-4ED7-96F6-29B705E0B111}" type="parTrans" cxnId="{14C26106-A37A-4E53-AC7C-044A1B22FC75}">
      <dgm:prSet/>
      <dgm:spPr>
        <a:ln>
          <a:solidFill>
            <a:schemeClr val="tx1"/>
          </a:solidFill>
        </a:ln>
      </dgm:spPr>
      <dgm:t>
        <a:bodyPr/>
        <a:lstStyle/>
        <a:p>
          <a:endParaRPr lang="tr-TR"/>
        </a:p>
      </dgm:t>
    </dgm:pt>
    <dgm:pt modelId="{C7E7C237-228D-40F2-AB22-51B2C206A595}" type="sibTrans" cxnId="{14C26106-A37A-4E53-AC7C-044A1B22FC75}">
      <dgm:prSet/>
      <dgm:spPr/>
      <dgm:t>
        <a:bodyPr/>
        <a:lstStyle/>
        <a:p>
          <a:endParaRPr lang="tr-TR"/>
        </a:p>
      </dgm:t>
    </dgm:pt>
    <dgm:pt modelId="{A5EE28D7-993B-44C1-9594-0ED5FA6D4C35}">
      <dgm:prSet phldrT="[Metin]" custT="1"/>
      <dgm:spPr>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a:solidFill>
            <a:schemeClr val="bg1"/>
          </a:solidFill>
        </a:ln>
      </dgm:spPr>
      <dgm:t>
        <a:bodyPr/>
        <a:lstStyle/>
        <a:p>
          <a:pPr algn="l"/>
          <a:r>
            <a:rPr lang="tr-TR" sz="1800" b="1" dirty="0" smtClean="0">
              <a:solidFill>
                <a:schemeClr val="tx1"/>
              </a:solidFill>
              <a:latin typeface="+mj-lt"/>
            </a:rPr>
            <a:t>      Tebliğ (18)</a:t>
          </a:r>
          <a:endParaRPr lang="tr-TR" sz="1800" b="1" dirty="0">
            <a:solidFill>
              <a:schemeClr val="tx1"/>
            </a:solidFill>
            <a:latin typeface="+mj-lt"/>
          </a:endParaRPr>
        </a:p>
      </dgm:t>
    </dgm:pt>
    <dgm:pt modelId="{19E38189-F030-4F19-8C7D-93832421AE80}" type="parTrans" cxnId="{DD8A5869-8085-4619-B8A5-7E3AD1B6C1BE}">
      <dgm:prSet/>
      <dgm:spPr>
        <a:ln>
          <a:solidFill>
            <a:schemeClr val="tx1"/>
          </a:solidFill>
        </a:ln>
      </dgm:spPr>
      <dgm:t>
        <a:bodyPr/>
        <a:lstStyle/>
        <a:p>
          <a:endParaRPr lang="tr-TR"/>
        </a:p>
      </dgm:t>
    </dgm:pt>
    <dgm:pt modelId="{275B8979-53EE-466B-8199-4C79577123F0}" type="sibTrans" cxnId="{DD8A5869-8085-4619-B8A5-7E3AD1B6C1BE}">
      <dgm:prSet/>
      <dgm:spPr/>
      <dgm:t>
        <a:bodyPr/>
        <a:lstStyle/>
        <a:p>
          <a:endParaRPr lang="tr-TR"/>
        </a:p>
      </dgm:t>
    </dgm:pt>
    <dgm:pt modelId="{4E545EE4-C207-4983-9885-C61D9CB03A10}">
      <dgm:prSet custT="1"/>
      <dgm:spPr>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a:solidFill>
            <a:schemeClr val="bg1"/>
          </a:solidFill>
        </a:ln>
      </dgm:spPr>
      <dgm:t>
        <a:bodyPr/>
        <a:lstStyle/>
        <a:p>
          <a:pPr algn="l">
            <a:lnSpc>
              <a:spcPct val="100000"/>
            </a:lnSpc>
            <a:spcAft>
              <a:spcPts val="0"/>
            </a:spcAft>
          </a:pPr>
          <a:r>
            <a:rPr lang="tr-TR" sz="1800" b="1" dirty="0" smtClean="0">
              <a:solidFill>
                <a:schemeClr val="tx1"/>
              </a:solidFill>
              <a:latin typeface="+mj-lt"/>
            </a:rPr>
            <a:t>      Türk Gıda Kodeksi</a:t>
          </a:r>
        </a:p>
        <a:p>
          <a:pPr algn="l">
            <a:lnSpc>
              <a:spcPct val="100000"/>
            </a:lnSpc>
            <a:spcAft>
              <a:spcPts val="0"/>
            </a:spcAft>
          </a:pPr>
          <a:r>
            <a:rPr lang="tr-TR" sz="1800" b="1" dirty="0" smtClean="0">
              <a:solidFill>
                <a:schemeClr val="tx1"/>
              </a:solidFill>
              <a:latin typeface="+mj-lt"/>
            </a:rPr>
            <a:t>      Yönetmelik (15)</a:t>
          </a:r>
        </a:p>
        <a:p>
          <a:pPr algn="l">
            <a:lnSpc>
              <a:spcPct val="100000"/>
            </a:lnSpc>
            <a:spcAft>
              <a:spcPts val="0"/>
            </a:spcAft>
          </a:pPr>
          <a:r>
            <a:rPr lang="tr-TR" sz="1800" b="1" dirty="0" smtClean="0">
              <a:solidFill>
                <a:schemeClr val="tx1"/>
              </a:solidFill>
              <a:latin typeface="+mj-lt"/>
            </a:rPr>
            <a:t>      Tebliğ (83)</a:t>
          </a:r>
        </a:p>
      </dgm:t>
    </dgm:pt>
    <dgm:pt modelId="{2932B36A-00AF-4B4B-8837-6ADCA729C0A7}" type="parTrans" cxnId="{2A94B9B4-A059-45ED-8342-66B9D79DC57E}">
      <dgm:prSet/>
      <dgm:spPr>
        <a:ln>
          <a:solidFill>
            <a:schemeClr val="tx1"/>
          </a:solidFill>
        </a:ln>
      </dgm:spPr>
      <dgm:t>
        <a:bodyPr/>
        <a:lstStyle/>
        <a:p>
          <a:endParaRPr lang="tr-TR"/>
        </a:p>
      </dgm:t>
    </dgm:pt>
    <dgm:pt modelId="{645DF28F-5DB6-40FB-BD42-DC845945CA6B}" type="sibTrans" cxnId="{2A94B9B4-A059-45ED-8342-66B9D79DC57E}">
      <dgm:prSet/>
      <dgm:spPr/>
      <dgm:t>
        <a:bodyPr/>
        <a:lstStyle/>
        <a:p>
          <a:endParaRPr lang="tr-TR"/>
        </a:p>
      </dgm:t>
    </dgm:pt>
    <dgm:pt modelId="{A22ABEB7-AEBF-4A13-894A-F22CA261F785}">
      <dgm:prSet custT="1"/>
      <dgm:spPr>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a:solidFill>
            <a:schemeClr val="bg1"/>
          </a:solidFill>
        </a:ln>
      </dgm:spPr>
      <dgm:t>
        <a:bodyPr/>
        <a:lstStyle/>
        <a:p>
          <a:pPr algn="l"/>
          <a:r>
            <a:rPr lang="tr-TR" sz="1800" b="1" dirty="0" smtClean="0">
              <a:solidFill>
                <a:schemeClr val="tx1"/>
              </a:solidFill>
              <a:latin typeface="+mj-lt"/>
            </a:rPr>
            <a:t>     Genelge-Yönerge (15)</a:t>
          </a:r>
          <a:endParaRPr lang="tr-TR" sz="1800" b="1" dirty="0">
            <a:solidFill>
              <a:schemeClr val="tx1"/>
            </a:solidFill>
            <a:latin typeface="+mj-lt"/>
          </a:endParaRPr>
        </a:p>
      </dgm:t>
    </dgm:pt>
    <dgm:pt modelId="{1A1DC715-69A2-426C-9C09-9574F5C22547}" type="sibTrans" cxnId="{D272B4D4-69D2-42E6-A48C-66BCC11B0868}">
      <dgm:prSet/>
      <dgm:spPr/>
      <dgm:t>
        <a:bodyPr/>
        <a:lstStyle/>
        <a:p>
          <a:endParaRPr lang="tr-TR"/>
        </a:p>
      </dgm:t>
    </dgm:pt>
    <dgm:pt modelId="{78310A18-86F5-4128-BC28-DD982ED3759B}" type="parTrans" cxnId="{D272B4D4-69D2-42E6-A48C-66BCC11B0868}">
      <dgm:prSet/>
      <dgm:spPr>
        <a:ln>
          <a:solidFill>
            <a:schemeClr val="tx1"/>
          </a:solidFill>
        </a:ln>
      </dgm:spPr>
      <dgm:t>
        <a:bodyPr/>
        <a:lstStyle/>
        <a:p>
          <a:endParaRPr lang="tr-TR"/>
        </a:p>
      </dgm:t>
    </dgm:pt>
    <dgm:pt modelId="{1CA83C39-1F0D-4AC8-95CF-C5AB25F8D857}" type="pres">
      <dgm:prSet presAssocID="{9322767E-E2E5-488C-816B-EBC05DE80EB9}" presName="Name0" presStyleCnt="0">
        <dgm:presLayoutVars>
          <dgm:chPref val="1"/>
          <dgm:dir/>
          <dgm:animOne val="branch"/>
          <dgm:animLvl val="lvl"/>
          <dgm:resizeHandles val="exact"/>
        </dgm:presLayoutVars>
      </dgm:prSet>
      <dgm:spPr/>
      <dgm:t>
        <a:bodyPr/>
        <a:lstStyle/>
        <a:p>
          <a:endParaRPr lang="tr-TR"/>
        </a:p>
      </dgm:t>
    </dgm:pt>
    <dgm:pt modelId="{4C3EDB1D-B890-4C38-9EE4-FEB6EFB30B84}" type="pres">
      <dgm:prSet presAssocID="{FD8B00BB-F02E-43DE-AE4F-8A29CD649E86}" presName="root1" presStyleCnt="0"/>
      <dgm:spPr/>
    </dgm:pt>
    <dgm:pt modelId="{BFF518EA-7DDD-4017-8B27-4EADCE8D78D8}" type="pres">
      <dgm:prSet presAssocID="{FD8B00BB-F02E-43DE-AE4F-8A29CD649E86}" presName="LevelOneTextNode" presStyleLbl="node0" presStyleIdx="0" presStyleCnt="1" custScaleX="350934" custLinFactNeighborX="-7691" custLinFactNeighborY="-817">
        <dgm:presLayoutVars>
          <dgm:chPref val="3"/>
        </dgm:presLayoutVars>
      </dgm:prSet>
      <dgm:spPr/>
      <dgm:t>
        <a:bodyPr/>
        <a:lstStyle/>
        <a:p>
          <a:endParaRPr lang="tr-TR"/>
        </a:p>
      </dgm:t>
    </dgm:pt>
    <dgm:pt modelId="{8E489FB6-BD42-40C8-BA15-8D212CE40CE5}" type="pres">
      <dgm:prSet presAssocID="{FD8B00BB-F02E-43DE-AE4F-8A29CD649E86}" presName="level2hierChild" presStyleCnt="0"/>
      <dgm:spPr/>
    </dgm:pt>
    <dgm:pt modelId="{F406CB49-1C49-4D33-8822-4B8C1741859F}" type="pres">
      <dgm:prSet presAssocID="{E3E97EC9-8546-4547-A63F-87DA5AE12039}" presName="conn2-1" presStyleLbl="parChTrans1D2" presStyleIdx="0" presStyleCnt="5"/>
      <dgm:spPr/>
      <dgm:t>
        <a:bodyPr/>
        <a:lstStyle/>
        <a:p>
          <a:endParaRPr lang="tr-TR"/>
        </a:p>
      </dgm:t>
    </dgm:pt>
    <dgm:pt modelId="{140E4AA2-ED0C-4F6F-A5ED-E66B4ED913AD}" type="pres">
      <dgm:prSet presAssocID="{E3E97EC9-8546-4547-A63F-87DA5AE12039}" presName="connTx" presStyleLbl="parChTrans1D2" presStyleIdx="0" presStyleCnt="5"/>
      <dgm:spPr/>
      <dgm:t>
        <a:bodyPr/>
        <a:lstStyle/>
        <a:p>
          <a:endParaRPr lang="tr-TR"/>
        </a:p>
      </dgm:t>
    </dgm:pt>
    <dgm:pt modelId="{5D2E6B8E-B5B4-4F2E-9D49-8653491FCD2C}" type="pres">
      <dgm:prSet presAssocID="{55DD1A60-3792-4929-9D86-59C31BABB40C}" presName="root2" presStyleCnt="0"/>
      <dgm:spPr/>
    </dgm:pt>
    <dgm:pt modelId="{11A65A16-C6A8-4052-8643-1639330B61EB}" type="pres">
      <dgm:prSet presAssocID="{55DD1A60-3792-4929-9D86-59C31BABB40C}" presName="LevelTwoTextNode" presStyleLbl="node2" presStyleIdx="0" presStyleCnt="5" custScaleX="98710" custLinFactNeighborX="-5969" custLinFactNeighborY="32469">
        <dgm:presLayoutVars>
          <dgm:chPref val="3"/>
        </dgm:presLayoutVars>
      </dgm:prSet>
      <dgm:spPr/>
      <dgm:t>
        <a:bodyPr/>
        <a:lstStyle/>
        <a:p>
          <a:endParaRPr lang="tr-TR"/>
        </a:p>
      </dgm:t>
    </dgm:pt>
    <dgm:pt modelId="{B3F274A9-5115-4569-A509-16CD0E3E7000}" type="pres">
      <dgm:prSet presAssocID="{55DD1A60-3792-4929-9D86-59C31BABB40C}" presName="level3hierChild" presStyleCnt="0"/>
      <dgm:spPr/>
    </dgm:pt>
    <dgm:pt modelId="{8A05994E-B53F-4EAC-B9D5-89BCC1C6B79C}" type="pres">
      <dgm:prSet presAssocID="{78310A18-86F5-4128-BC28-DD982ED3759B}" presName="conn2-1" presStyleLbl="parChTrans1D2" presStyleIdx="1" presStyleCnt="5"/>
      <dgm:spPr/>
      <dgm:t>
        <a:bodyPr/>
        <a:lstStyle/>
        <a:p>
          <a:endParaRPr lang="tr-TR"/>
        </a:p>
      </dgm:t>
    </dgm:pt>
    <dgm:pt modelId="{A630C083-1B34-4A37-B9B4-728AC384F17E}" type="pres">
      <dgm:prSet presAssocID="{78310A18-86F5-4128-BC28-DD982ED3759B}" presName="connTx" presStyleLbl="parChTrans1D2" presStyleIdx="1" presStyleCnt="5"/>
      <dgm:spPr/>
      <dgm:t>
        <a:bodyPr/>
        <a:lstStyle/>
        <a:p>
          <a:endParaRPr lang="tr-TR"/>
        </a:p>
      </dgm:t>
    </dgm:pt>
    <dgm:pt modelId="{1F43B664-97AD-4848-BAA1-496D67C7C6CC}" type="pres">
      <dgm:prSet presAssocID="{A22ABEB7-AEBF-4A13-894A-F22CA261F785}" presName="root2" presStyleCnt="0"/>
      <dgm:spPr/>
    </dgm:pt>
    <dgm:pt modelId="{5F6ADFB2-A509-4110-9B28-31F089784BC6}" type="pres">
      <dgm:prSet presAssocID="{A22ABEB7-AEBF-4A13-894A-F22CA261F785}" presName="LevelTwoTextNode" presStyleLbl="node2" presStyleIdx="1" presStyleCnt="5" custLinFactY="29738" custLinFactNeighborX="-5969" custLinFactNeighborY="100000">
        <dgm:presLayoutVars>
          <dgm:chPref val="3"/>
        </dgm:presLayoutVars>
      </dgm:prSet>
      <dgm:spPr/>
      <dgm:t>
        <a:bodyPr/>
        <a:lstStyle/>
        <a:p>
          <a:endParaRPr lang="tr-TR"/>
        </a:p>
      </dgm:t>
    </dgm:pt>
    <dgm:pt modelId="{0DACBB19-F6C8-4BDB-BB95-DE6417469F65}" type="pres">
      <dgm:prSet presAssocID="{A22ABEB7-AEBF-4A13-894A-F22CA261F785}" presName="level3hierChild" presStyleCnt="0"/>
      <dgm:spPr/>
    </dgm:pt>
    <dgm:pt modelId="{5C901310-9934-47B9-9BE5-390468EE4CF8}" type="pres">
      <dgm:prSet presAssocID="{1874B85A-D579-4ED7-96F6-29B705E0B111}" presName="conn2-1" presStyleLbl="parChTrans1D2" presStyleIdx="2" presStyleCnt="5"/>
      <dgm:spPr/>
      <dgm:t>
        <a:bodyPr/>
        <a:lstStyle/>
        <a:p>
          <a:endParaRPr lang="tr-TR"/>
        </a:p>
      </dgm:t>
    </dgm:pt>
    <dgm:pt modelId="{0AC4B33A-2666-48BB-B7F4-6AC4D94FB927}" type="pres">
      <dgm:prSet presAssocID="{1874B85A-D579-4ED7-96F6-29B705E0B111}" presName="connTx" presStyleLbl="parChTrans1D2" presStyleIdx="2" presStyleCnt="5"/>
      <dgm:spPr/>
      <dgm:t>
        <a:bodyPr/>
        <a:lstStyle/>
        <a:p>
          <a:endParaRPr lang="tr-TR"/>
        </a:p>
      </dgm:t>
    </dgm:pt>
    <dgm:pt modelId="{DC94C0DC-EA4F-4516-A71C-1D2472457865}" type="pres">
      <dgm:prSet presAssocID="{17441083-122C-4323-A331-09698CD72910}" presName="root2" presStyleCnt="0"/>
      <dgm:spPr/>
    </dgm:pt>
    <dgm:pt modelId="{3434BA2D-B9E8-4497-91AA-73913B8DB921}" type="pres">
      <dgm:prSet presAssocID="{17441083-122C-4323-A331-09698CD72910}" presName="LevelTwoTextNode" presStyleLbl="node2" presStyleIdx="2" presStyleCnt="5" custLinFactY="-2568" custLinFactNeighborX="-5969" custLinFactNeighborY="-100000">
        <dgm:presLayoutVars>
          <dgm:chPref val="3"/>
        </dgm:presLayoutVars>
      </dgm:prSet>
      <dgm:spPr/>
      <dgm:t>
        <a:bodyPr/>
        <a:lstStyle/>
        <a:p>
          <a:endParaRPr lang="tr-TR"/>
        </a:p>
      </dgm:t>
    </dgm:pt>
    <dgm:pt modelId="{830C9F9B-3FE3-415F-98C4-89DA828A0106}" type="pres">
      <dgm:prSet presAssocID="{17441083-122C-4323-A331-09698CD72910}" presName="level3hierChild" presStyleCnt="0"/>
      <dgm:spPr/>
    </dgm:pt>
    <dgm:pt modelId="{D2B9DFC3-7B31-41C0-AA2B-6B422FBEF2E9}" type="pres">
      <dgm:prSet presAssocID="{19E38189-F030-4F19-8C7D-93832421AE80}" presName="conn2-1" presStyleLbl="parChTrans1D2" presStyleIdx="3" presStyleCnt="5"/>
      <dgm:spPr/>
      <dgm:t>
        <a:bodyPr/>
        <a:lstStyle/>
        <a:p>
          <a:endParaRPr lang="tr-TR"/>
        </a:p>
      </dgm:t>
    </dgm:pt>
    <dgm:pt modelId="{2019015B-3FCE-4F42-B9CD-F36D64FBCF49}" type="pres">
      <dgm:prSet presAssocID="{19E38189-F030-4F19-8C7D-93832421AE80}" presName="connTx" presStyleLbl="parChTrans1D2" presStyleIdx="3" presStyleCnt="5"/>
      <dgm:spPr/>
      <dgm:t>
        <a:bodyPr/>
        <a:lstStyle/>
        <a:p>
          <a:endParaRPr lang="tr-TR"/>
        </a:p>
      </dgm:t>
    </dgm:pt>
    <dgm:pt modelId="{F052DF3C-0BE2-4DDB-B791-2D97EC704DA6}" type="pres">
      <dgm:prSet presAssocID="{A5EE28D7-993B-44C1-9594-0ED5FA6D4C35}" presName="root2" presStyleCnt="0"/>
      <dgm:spPr/>
    </dgm:pt>
    <dgm:pt modelId="{AB3E312A-B7F7-4B40-992C-E97426607158}" type="pres">
      <dgm:prSet presAssocID="{A5EE28D7-993B-44C1-9594-0ED5FA6D4C35}" presName="LevelTwoTextNode" presStyleLbl="node2" presStyleIdx="3" presStyleCnt="5" custScaleX="100000" custLinFactNeighborX="-5969" custLinFactNeighborY="-13279">
        <dgm:presLayoutVars>
          <dgm:chPref val="3"/>
        </dgm:presLayoutVars>
      </dgm:prSet>
      <dgm:spPr/>
      <dgm:t>
        <a:bodyPr/>
        <a:lstStyle/>
        <a:p>
          <a:endParaRPr lang="tr-TR"/>
        </a:p>
      </dgm:t>
    </dgm:pt>
    <dgm:pt modelId="{38111839-B5DF-41ED-82C9-03965793BC68}" type="pres">
      <dgm:prSet presAssocID="{A5EE28D7-993B-44C1-9594-0ED5FA6D4C35}" presName="level3hierChild" presStyleCnt="0"/>
      <dgm:spPr/>
    </dgm:pt>
    <dgm:pt modelId="{96B4CC0A-9FEB-4938-9929-2EC46579C2CA}" type="pres">
      <dgm:prSet presAssocID="{2932B36A-00AF-4B4B-8837-6ADCA729C0A7}" presName="conn2-1" presStyleLbl="parChTrans1D2" presStyleIdx="4" presStyleCnt="5"/>
      <dgm:spPr/>
      <dgm:t>
        <a:bodyPr/>
        <a:lstStyle/>
        <a:p>
          <a:endParaRPr lang="tr-TR"/>
        </a:p>
      </dgm:t>
    </dgm:pt>
    <dgm:pt modelId="{9FA5A4C4-3336-4A63-A167-2E39B5DA3125}" type="pres">
      <dgm:prSet presAssocID="{2932B36A-00AF-4B4B-8837-6ADCA729C0A7}" presName="connTx" presStyleLbl="parChTrans1D2" presStyleIdx="4" presStyleCnt="5"/>
      <dgm:spPr/>
      <dgm:t>
        <a:bodyPr/>
        <a:lstStyle/>
        <a:p>
          <a:endParaRPr lang="tr-TR"/>
        </a:p>
      </dgm:t>
    </dgm:pt>
    <dgm:pt modelId="{54224D07-187E-44B6-923E-D3B5D696E8ED}" type="pres">
      <dgm:prSet presAssocID="{4E545EE4-C207-4983-9885-C61D9CB03A10}" presName="root2" presStyleCnt="0"/>
      <dgm:spPr/>
    </dgm:pt>
    <dgm:pt modelId="{A3E42185-C482-4859-A32A-71EF668F730E}" type="pres">
      <dgm:prSet presAssocID="{4E545EE4-C207-4983-9885-C61D9CB03A10}" presName="LevelTwoTextNode" presStyleLbl="node2" presStyleIdx="4" presStyleCnt="5" custScaleX="100000" custLinFactNeighborX="-5969" custLinFactNeighborY="-29184">
        <dgm:presLayoutVars>
          <dgm:chPref val="3"/>
        </dgm:presLayoutVars>
      </dgm:prSet>
      <dgm:spPr/>
      <dgm:t>
        <a:bodyPr/>
        <a:lstStyle/>
        <a:p>
          <a:endParaRPr lang="tr-TR"/>
        </a:p>
      </dgm:t>
    </dgm:pt>
    <dgm:pt modelId="{0B9E1A22-0644-41BE-A40E-0706B441652B}" type="pres">
      <dgm:prSet presAssocID="{4E545EE4-C207-4983-9885-C61D9CB03A10}" presName="level3hierChild" presStyleCnt="0"/>
      <dgm:spPr/>
    </dgm:pt>
  </dgm:ptLst>
  <dgm:cxnLst>
    <dgm:cxn modelId="{8C055471-F417-40E1-ABFC-C25A15E57F93}" type="presOf" srcId="{78310A18-86F5-4128-BC28-DD982ED3759B}" destId="{A630C083-1B34-4A37-B9B4-728AC384F17E}" srcOrd="1" destOrd="0" presId="urn:microsoft.com/office/officeart/2008/layout/HorizontalMultiLevelHierarchy"/>
    <dgm:cxn modelId="{6447E95C-7974-43FB-9590-3395013097CA}" type="presOf" srcId="{19E38189-F030-4F19-8C7D-93832421AE80}" destId="{D2B9DFC3-7B31-41C0-AA2B-6B422FBEF2E9}" srcOrd="0" destOrd="0" presId="urn:microsoft.com/office/officeart/2008/layout/HorizontalMultiLevelHierarchy"/>
    <dgm:cxn modelId="{DD8A5869-8085-4619-B8A5-7E3AD1B6C1BE}" srcId="{FD8B00BB-F02E-43DE-AE4F-8A29CD649E86}" destId="{A5EE28D7-993B-44C1-9594-0ED5FA6D4C35}" srcOrd="3" destOrd="0" parTransId="{19E38189-F030-4F19-8C7D-93832421AE80}" sibTransId="{275B8979-53EE-466B-8199-4C79577123F0}"/>
    <dgm:cxn modelId="{2A94B9B4-A059-45ED-8342-66B9D79DC57E}" srcId="{FD8B00BB-F02E-43DE-AE4F-8A29CD649E86}" destId="{4E545EE4-C207-4983-9885-C61D9CB03A10}" srcOrd="4" destOrd="0" parTransId="{2932B36A-00AF-4B4B-8837-6ADCA729C0A7}" sibTransId="{645DF28F-5DB6-40FB-BD42-DC845945CA6B}"/>
    <dgm:cxn modelId="{7A1ABA34-59AF-4F82-80AC-78F2A2EDDC9F}" type="presOf" srcId="{1874B85A-D579-4ED7-96F6-29B705E0B111}" destId="{5C901310-9934-47B9-9BE5-390468EE4CF8}" srcOrd="0" destOrd="0" presId="urn:microsoft.com/office/officeart/2008/layout/HorizontalMultiLevelHierarchy"/>
    <dgm:cxn modelId="{9BD4C676-A991-46EC-8E1A-5A553567C744}" type="presOf" srcId="{19E38189-F030-4F19-8C7D-93832421AE80}" destId="{2019015B-3FCE-4F42-B9CD-F36D64FBCF49}" srcOrd="1" destOrd="0" presId="urn:microsoft.com/office/officeart/2008/layout/HorizontalMultiLevelHierarchy"/>
    <dgm:cxn modelId="{94EB067B-6B95-4512-B767-D1A4ED195BE6}" type="presOf" srcId="{FD8B00BB-F02E-43DE-AE4F-8A29CD649E86}" destId="{BFF518EA-7DDD-4017-8B27-4EADCE8D78D8}" srcOrd="0" destOrd="0" presId="urn:microsoft.com/office/officeart/2008/layout/HorizontalMultiLevelHierarchy"/>
    <dgm:cxn modelId="{9621C5DA-957A-4849-8093-6E73D2E00A11}" srcId="{FD8B00BB-F02E-43DE-AE4F-8A29CD649E86}" destId="{55DD1A60-3792-4929-9D86-59C31BABB40C}" srcOrd="0" destOrd="0" parTransId="{E3E97EC9-8546-4547-A63F-87DA5AE12039}" sibTransId="{0071F2D8-2E01-472E-A70E-1F4C2E111713}"/>
    <dgm:cxn modelId="{D272B4D4-69D2-42E6-A48C-66BCC11B0868}" srcId="{FD8B00BB-F02E-43DE-AE4F-8A29CD649E86}" destId="{A22ABEB7-AEBF-4A13-894A-F22CA261F785}" srcOrd="1" destOrd="0" parTransId="{78310A18-86F5-4128-BC28-DD982ED3759B}" sibTransId="{1A1DC715-69A2-426C-9C09-9574F5C22547}"/>
    <dgm:cxn modelId="{14C26106-A37A-4E53-AC7C-044A1B22FC75}" srcId="{FD8B00BB-F02E-43DE-AE4F-8A29CD649E86}" destId="{17441083-122C-4323-A331-09698CD72910}" srcOrd="2" destOrd="0" parTransId="{1874B85A-D579-4ED7-96F6-29B705E0B111}" sibTransId="{C7E7C237-228D-40F2-AB22-51B2C206A595}"/>
    <dgm:cxn modelId="{78D88ABB-A208-4B30-9320-DFBDE297FC06}" type="presOf" srcId="{4E545EE4-C207-4983-9885-C61D9CB03A10}" destId="{A3E42185-C482-4859-A32A-71EF668F730E}" srcOrd="0" destOrd="0" presId="urn:microsoft.com/office/officeart/2008/layout/HorizontalMultiLevelHierarchy"/>
    <dgm:cxn modelId="{61DF41AB-B0D5-47E2-89DC-A1EAB5662231}" type="presOf" srcId="{E3E97EC9-8546-4547-A63F-87DA5AE12039}" destId="{140E4AA2-ED0C-4F6F-A5ED-E66B4ED913AD}" srcOrd="1" destOrd="0" presId="urn:microsoft.com/office/officeart/2008/layout/HorizontalMultiLevelHierarchy"/>
    <dgm:cxn modelId="{6E35B1A3-1CEE-4655-B610-8D7056393770}" type="presOf" srcId="{E3E97EC9-8546-4547-A63F-87DA5AE12039}" destId="{F406CB49-1C49-4D33-8822-4B8C1741859F}" srcOrd="0" destOrd="0" presId="urn:microsoft.com/office/officeart/2008/layout/HorizontalMultiLevelHierarchy"/>
    <dgm:cxn modelId="{709227A6-FD44-4906-96B9-872067D98B87}" type="presOf" srcId="{1874B85A-D579-4ED7-96F6-29B705E0B111}" destId="{0AC4B33A-2666-48BB-B7F4-6AC4D94FB927}" srcOrd="1" destOrd="0" presId="urn:microsoft.com/office/officeart/2008/layout/HorizontalMultiLevelHierarchy"/>
    <dgm:cxn modelId="{ADAB9732-BF82-4301-B887-B527ED818006}" type="presOf" srcId="{55DD1A60-3792-4929-9D86-59C31BABB40C}" destId="{11A65A16-C6A8-4052-8643-1639330B61EB}" srcOrd="0" destOrd="0" presId="urn:microsoft.com/office/officeart/2008/layout/HorizontalMultiLevelHierarchy"/>
    <dgm:cxn modelId="{B8CEC8FE-27AA-4F33-8868-A238B37CE0C0}" type="presOf" srcId="{A22ABEB7-AEBF-4A13-894A-F22CA261F785}" destId="{5F6ADFB2-A509-4110-9B28-31F089784BC6}" srcOrd="0" destOrd="0" presId="urn:microsoft.com/office/officeart/2008/layout/HorizontalMultiLevelHierarchy"/>
    <dgm:cxn modelId="{D4F26FDE-EE68-4091-BD05-C4C53064124A}" type="presOf" srcId="{78310A18-86F5-4128-BC28-DD982ED3759B}" destId="{8A05994E-B53F-4EAC-B9D5-89BCC1C6B79C}" srcOrd="0" destOrd="0" presId="urn:microsoft.com/office/officeart/2008/layout/HorizontalMultiLevelHierarchy"/>
    <dgm:cxn modelId="{C0BAED27-97A9-4AD9-94F9-465D22883AA3}" type="presOf" srcId="{A5EE28D7-993B-44C1-9594-0ED5FA6D4C35}" destId="{AB3E312A-B7F7-4B40-992C-E97426607158}" srcOrd="0" destOrd="0" presId="urn:microsoft.com/office/officeart/2008/layout/HorizontalMultiLevelHierarchy"/>
    <dgm:cxn modelId="{AE249F3D-AF30-40CE-AE52-5AF6F685E7F9}" type="presOf" srcId="{2932B36A-00AF-4B4B-8837-6ADCA729C0A7}" destId="{9FA5A4C4-3336-4A63-A167-2E39B5DA3125}" srcOrd="1" destOrd="0" presId="urn:microsoft.com/office/officeart/2008/layout/HorizontalMultiLevelHierarchy"/>
    <dgm:cxn modelId="{42D77A90-4ABD-4C2D-BD51-09D46AEBB708}" type="presOf" srcId="{9322767E-E2E5-488C-816B-EBC05DE80EB9}" destId="{1CA83C39-1F0D-4AC8-95CF-C5AB25F8D857}" srcOrd="0" destOrd="0" presId="urn:microsoft.com/office/officeart/2008/layout/HorizontalMultiLevelHierarchy"/>
    <dgm:cxn modelId="{47223373-B45B-426F-9C5A-E8432DF2CF45}" type="presOf" srcId="{2932B36A-00AF-4B4B-8837-6ADCA729C0A7}" destId="{96B4CC0A-9FEB-4938-9929-2EC46579C2CA}" srcOrd="0" destOrd="0" presId="urn:microsoft.com/office/officeart/2008/layout/HorizontalMultiLevelHierarchy"/>
    <dgm:cxn modelId="{BFDDCDAD-9C20-49A5-A6F0-78FECCEDF4A8}" srcId="{9322767E-E2E5-488C-816B-EBC05DE80EB9}" destId="{FD8B00BB-F02E-43DE-AE4F-8A29CD649E86}" srcOrd="0" destOrd="0" parTransId="{46A59B83-9AA8-4DD1-A900-7AF58A16EC9D}" sibTransId="{F1DF3012-D356-4C6F-BED6-042F472ACD32}"/>
    <dgm:cxn modelId="{D14BE944-EAB7-42ED-9572-3641425B5249}" type="presOf" srcId="{17441083-122C-4323-A331-09698CD72910}" destId="{3434BA2D-B9E8-4497-91AA-73913B8DB921}" srcOrd="0" destOrd="0" presId="urn:microsoft.com/office/officeart/2008/layout/HorizontalMultiLevelHierarchy"/>
    <dgm:cxn modelId="{C6BB2001-2C77-4083-A18C-C3E09DC8398E}" type="presParOf" srcId="{1CA83C39-1F0D-4AC8-95CF-C5AB25F8D857}" destId="{4C3EDB1D-B890-4C38-9EE4-FEB6EFB30B84}" srcOrd="0" destOrd="0" presId="urn:microsoft.com/office/officeart/2008/layout/HorizontalMultiLevelHierarchy"/>
    <dgm:cxn modelId="{31CC5FA8-D691-46BF-A993-3C9530E7E93B}" type="presParOf" srcId="{4C3EDB1D-B890-4C38-9EE4-FEB6EFB30B84}" destId="{BFF518EA-7DDD-4017-8B27-4EADCE8D78D8}" srcOrd="0" destOrd="0" presId="urn:microsoft.com/office/officeart/2008/layout/HorizontalMultiLevelHierarchy"/>
    <dgm:cxn modelId="{C9EC24B7-38E8-4185-B455-6E669E95BA86}" type="presParOf" srcId="{4C3EDB1D-B890-4C38-9EE4-FEB6EFB30B84}" destId="{8E489FB6-BD42-40C8-BA15-8D212CE40CE5}" srcOrd="1" destOrd="0" presId="urn:microsoft.com/office/officeart/2008/layout/HorizontalMultiLevelHierarchy"/>
    <dgm:cxn modelId="{89689DAF-736F-4C1B-8874-B7F3C9F631D8}" type="presParOf" srcId="{8E489FB6-BD42-40C8-BA15-8D212CE40CE5}" destId="{F406CB49-1C49-4D33-8822-4B8C1741859F}" srcOrd="0" destOrd="0" presId="urn:microsoft.com/office/officeart/2008/layout/HorizontalMultiLevelHierarchy"/>
    <dgm:cxn modelId="{A583759C-C854-4632-9389-C5134F897619}" type="presParOf" srcId="{F406CB49-1C49-4D33-8822-4B8C1741859F}" destId="{140E4AA2-ED0C-4F6F-A5ED-E66B4ED913AD}" srcOrd="0" destOrd="0" presId="urn:microsoft.com/office/officeart/2008/layout/HorizontalMultiLevelHierarchy"/>
    <dgm:cxn modelId="{454827CD-DA69-417D-A90F-A6184A163FF6}" type="presParOf" srcId="{8E489FB6-BD42-40C8-BA15-8D212CE40CE5}" destId="{5D2E6B8E-B5B4-4F2E-9D49-8653491FCD2C}" srcOrd="1" destOrd="0" presId="urn:microsoft.com/office/officeart/2008/layout/HorizontalMultiLevelHierarchy"/>
    <dgm:cxn modelId="{CE18CD9D-C353-4CA9-9915-9DCFF85DCBD4}" type="presParOf" srcId="{5D2E6B8E-B5B4-4F2E-9D49-8653491FCD2C}" destId="{11A65A16-C6A8-4052-8643-1639330B61EB}" srcOrd="0" destOrd="0" presId="urn:microsoft.com/office/officeart/2008/layout/HorizontalMultiLevelHierarchy"/>
    <dgm:cxn modelId="{59059471-DE38-45DB-B16C-4BCBACE37F79}" type="presParOf" srcId="{5D2E6B8E-B5B4-4F2E-9D49-8653491FCD2C}" destId="{B3F274A9-5115-4569-A509-16CD0E3E7000}" srcOrd="1" destOrd="0" presId="urn:microsoft.com/office/officeart/2008/layout/HorizontalMultiLevelHierarchy"/>
    <dgm:cxn modelId="{6E12E057-368E-476C-A0F8-EB61B5D2E790}" type="presParOf" srcId="{8E489FB6-BD42-40C8-BA15-8D212CE40CE5}" destId="{8A05994E-B53F-4EAC-B9D5-89BCC1C6B79C}" srcOrd="2" destOrd="0" presId="urn:microsoft.com/office/officeart/2008/layout/HorizontalMultiLevelHierarchy"/>
    <dgm:cxn modelId="{84C0304F-6C70-45A1-906A-1EFE31C3EEAD}" type="presParOf" srcId="{8A05994E-B53F-4EAC-B9D5-89BCC1C6B79C}" destId="{A630C083-1B34-4A37-B9B4-728AC384F17E}" srcOrd="0" destOrd="0" presId="urn:microsoft.com/office/officeart/2008/layout/HorizontalMultiLevelHierarchy"/>
    <dgm:cxn modelId="{9F6DDE05-BE88-4CD3-952F-373E39A7C334}" type="presParOf" srcId="{8E489FB6-BD42-40C8-BA15-8D212CE40CE5}" destId="{1F43B664-97AD-4848-BAA1-496D67C7C6CC}" srcOrd="3" destOrd="0" presId="urn:microsoft.com/office/officeart/2008/layout/HorizontalMultiLevelHierarchy"/>
    <dgm:cxn modelId="{97244BF7-66DE-4F8A-A604-26EFE87A6CCD}" type="presParOf" srcId="{1F43B664-97AD-4848-BAA1-496D67C7C6CC}" destId="{5F6ADFB2-A509-4110-9B28-31F089784BC6}" srcOrd="0" destOrd="0" presId="urn:microsoft.com/office/officeart/2008/layout/HorizontalMultiLevelHierarchy"/>
    <dgm:cxn modelId="{0BF4AFC1-EEE7-4BEB-B0A4-144B3D43A99E}" type="presParOf" srcId="{1F43B664-97AD-4848-BAA1-496D67C7C6CC}" destId="{0DACBB19-F6C8-4BDB-BB95-DE6417469F65}" srcOrd="1" destOrd="0" presId="urn:microsoft.com/office/officeart/2008/layout/HorizontalMultiLevelHierarchy"/>
    <dgm:cxn modelId="{D8684D11-D130-4ECA-98DD-399125773F6F}" type="presParOf" srcId="{8E489FB6-BD42-40C8-BA15-8D212CE40CE5}" destId="{5C901310-9934-47B9-9BE5-390468EE4CF8}" srcOrd="4" destOrd="0" presId="urn:microsoft.com/office/officeart/2008/layout/HorizontalMultiLevelHierarchy"/>
    <dgm:cxn modelId="{AAE41599-1B97-4B3B-B89A-CA606B1C5232}" type="presParOf" srcId="{5C901310-9934-47B9-9BE5-390468EE4CF8}" destId="{0AC4B33A-2666-48BB-B7F4-6AC4D94FB927}" srcOrd="0" destOrd="0" presId="urn:microsoft.com/office/officeart/2008/layout/HorizontalMultiLevelHierarchy"/>
    <dgm:cxn modelId="{B6FD82F3-BDB1-48A1-8F94-DA6B0451DB35}" type="presParOf" srcId="{8E489FB6-BD42-40C8-BA15-8D212CE40CE5}" destId="{DC94C0DC-EA4F-4516-A71C-1D2472457865}" srcOrd="5" destOrd="0" presId="urn:microsoft.com/office/officeart/2008/layout/HorizontalMultiLevelHierarchy"/>
    <dgm:cxn modelId="{14962FC2-A625-44EA-8DD4-2F66EE562819}" type="presParOf" srcId="{DC94C0DC-EA4F-4516-A71C-1D2472457865}" destId="{3434BA2D-B9E8-4497-91AA-73913B8DB921}" srcOrd="0" destOrd="0" presId="urn:microsoft.com/office/officeart/2008/layout/HorizontalMultiLevelHierarchy"/>
    <dgm:cxn modelId="{73369C1D-1483-4A16-A9E9-856BC9DDBA85}" type="presParOf" srcId="{DC94C0DC-EA4F-4516-A71C-1D2472457865}" destId="{830C9F9B-3FE3-415F-98C4-89DA828A0106}" srcOrd="1" destOrd="0" presId="urn:microsoft.com/office/officeart/2008/layout/HorizontalMultiLevelHierarchy"/>
    <dgm:cxn modelId="{87649AD6-EA00-4B90-BAFA-42FCF0198E5C}" type="presParOf" srcId="{8E489FB6-BD42-40C8-BA15-8D212CE40CE5}" destId="{D2B9DFC3-7B31-41C0-AA2B-6B422FBEF2E9}" srcOrd="6" destOrd="0" presId="urn:microsoft.com/office/officeart/2008/layout/HorizontalMultiLevelHierarchy"/>
    <dgm:cxn modelId="{47AE5701-BED2-4264-B3AB-1A3E7008E9C4}" type="presParOf" srcId="{D2B9DFC3-7B31-41C0-AA2B-6B422FBEF2E9}" destId="{2019015B-3FCE-4F42-B9CD-F36D64FBCF49}" srcOrd="0" destOrd="0" presId="urn:microsoft.com/office/officeart/2008/layout/HorizontalMultiLevelHierarchy"/>
    <dgm:cxn modelId="{4CB195C6-7461-4E0B-866C-91E03AFE9831}" type="presParOf" srcId="{8E489FB6-BD42-40C8-BA15-8D212CE40CE5}" destId="{F052DF3C-0BE2-4DDB-B791-2D97EC704DA6}" srcOrd="7" destOrd="0" presId="urn:microsoft.com/office/officeart/2008/layout/HorizontalMultiLevelHierarchy"/>
    <dgm:cxn modelId="{1C07D51B-8A01-4980-A898-D3CABDB9C9E3}" type="presParOf" srcId="{F052DF3C-0BE2-4DDB-B791-2D97EC704DA6}" destId="{AB3E312A-B7F7-4B40-992C-E97426607158}" srcOrd="0" destOrd="0" presId="urn:microsoft.com/office/officeart/2008/layout/HorizontalMultiLevelHierarchy"/>
    <dgm:cxn modelId="{EA4A18FD-8A9E-404A-9D15-F79C8F8F1144}" type="presParOf" srcId="{F052DF3C-0BE2-4DDB-B791-2D97EC704DA6}" destId="{38111839-B5DF-41ED-82C9-03965793BC68}" srcOrd="1" destOrd="0" presId="urn:microsoft.com/office/officeart/2008/layout/HorizontalMultiLevelHierarchy"/>
    <dgm:cxn modelId="{4F9C62A9-7D11-4E70-A75B-94AF39E7B0AE}" type="presParOf" srcId="{8E489FB6-BD42-40C8-BA15-8D212CE40CE5}" destId="{96B4CC0A-9FEB-4938-9929-2EC46579C2CA}" srcOrd="8" destOrd="0" presId="urn:microsoft.com/office/officeart/2008/layout/HorizontalMultiLevelHierarchy"/>
    <dgm:cxn modelId="{BF0612EE-9A61-4453-AE02-766A6417CBD6}" type="presParOf" srcId="{96B4CC0A-9FEB-4938-9929-2EC46579C2CA}" destId="{9FA5A4C4-3336-4A63-A167-2E39B5DA3125}" srcOrd="0" destOrd="0" presId="urn:microsoft.com/office/officeart/2008/layout/HorizontalMultiLevelHierarchy"/>
    <dgm:cxn modelId="{75513E3F-178B-4202-87F9-5848A3335390}" type="presParOf" srcId="{8E489FB6-BD42-40C8-BA15-8D212CE40CE5}" destId="{54224D07-187E-44B6-923E-D3B5D696E8ED}" srcOrd="9" destOrd="0" presId="urn:microsoft.com/office/officeart/2008/layout/HorizontalMultiLevelHierarchy"/>
    <dgm:cxn modelId="{25038271-2FDC-4034-ABBE-A12D109C0D48}" type="presParOf" srcId="{54224D07-187E-44B6-923E-D3B5D696E8ED}" destId="{A3E42185-C482-4859-A32A-71EF668F730E}" srcOrd="0" destOrd="0" presId="urn:microsoft.com/office/officeart/2008/layout/HorizontalMultiLevelHierarchy"/>
    <dgm:cxn modelId="{9B90175D-7599-43DD-8EEC-C7DE086C542E}" type="presParOf" srcId="{54224D07-187E-44B6-923E-D3B5D696E8ED}" destId="{0B9E1A22-0644-41BE-A40E-0706B441652B}" srcOrd="1" destOrd="0" presId="urn:microsoft.com/office/officeart/2008/layout/HorizontalMultiLevelHierarchy"/>
  </dgm:cxnLst>
  <dgm:bg>
    <a:gradFill>
      <a:gsLst>
        <a:gs pos="54000">
          <a:schemeClr val="accent1">
            <a:tint val="66000"/>
            <a:satMod val="160000"/>
          </a:schemeClr>
        </a:gs>
        <a:gs pos="54000">
          <a:srgbClr val="FF0000"/>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4CC0A-9FEB-4938-9929-2EC46579C2CA}">
      <dsp:nvSpPr>
        <dsp:cNvPr id="0" name=""/>
        <dsp:cNvSpPr/>
      </dsp:nvSpPr>
      <dsp:spPr>
        <a:xfrm>
          <a:off x="3490454" y="2590666"/>
          <a:ext cx="469987" cy="1969770"/>
        </a:xfrm>
        <a:custGeom>
          <a:avLst/>
          <a:gdLst/>
          <a:ahLst/>
          <a:cxnLst/>
          <a:rect l="0" t="0" r="0" b="0"/>
          <a:pathLst>
            <a:path>
              <a:moveTo>
                <a:pt x="0" y="0"/>
              </a:moveTo>
              <a:lnTo>
                <a:pt x="234993" y="0"/>
              </a:lnTo>
              <a:lnTo>
                <a:pt x="234993" y="1969770"/>
              </a:lnTo>
              <a:lnTo>
                <a:pt x="469987" y="196977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tr-TR" sz="700" kern="1200"/>
        </a:p>
      </dsp:txBody>
      <dsp:txXfrm>
        <a:off x="3674821" y="3524925"/>
        <a:ext cx="101253" cy="101253"/>
      </dsp:txXfrm>
    </dsp:sp>
    <dsp:sp modelId="{D2B9DFC3-7B31-41C0-AA2B-6B422FBEF2E9}">
      <dsp:nvSpPr>
        <dsp:cNvPr id="0" name=""/>
        <dsp:cNvSpPr/>
      </dsp:nvSpPr>
      <dsp:spPr>
        <a:xfrm>
          <a:off x="3490454" y="2590666"/>
          <a:ext cx="469987" cy="1015186"/>
        </a:xfrm>
        <a:custGeom>
          <a:avLst/>
          <a:gdLst/>
          <a:ahLst/>
          <a:cxnLst/>
          <a:rect l="0" t="0" r="0" b="0"/>
          <a:pathLst>
            <a:path>
              <a:moveTo>
                <a:pt x="0" y="0"/>
              </a:moveTo>
              <a:lnTo>
                <a:pt x="234993" y="0"/>
              </a:lnTo>
              <a:lnTo>
                <a:pt x="234993" y="1015186"/>
              </a:lnTo>
              <a:lnTo>
                <a:pt x="469987" y="101518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697480" y="3070292"/>
        <a:ext cx="55935" cy="55935"/>
      </dsp:txXfrm>
    </dsp:sp>
    <dsp:sp modelId="{5C901310-9934-47B9-9BE5-390468EE4CF8}">
      <dsp:nvSpPr>
        <dsp:cNvPr id="0" name=""/>
        <dsp:cNvSpPr/>
      </dsp:nvSpPr>
      <dsp:spPr>
        <a:xfrm>
          <a:off x="3490454" y="1730819"/>
          <a:ext cx="469987" cy="859847"/>
        </a:xfrm>
        <a:custGeom>
          <a:avLst/>
          <a:gdLst/>
          <a:ahLst/>
          <a:cxnLst/>
          <a:rect l="0" t="0" r="0" b="0"/>
          <a:pathLst>
            <a:path>
              <a:moveTo>
                <a:pt x="0" y="859847"/>
              </a:moveTo>
              <a:lnTo>
                <a:pt x="234993" y="859847"/>
              </a:lnTo>
              <a:lnTo>
                <a:pt x="234993" y="0"/>
              </a:lnTo>
              <a:lnTo>
                <a:pt x="469987" y="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700950" y="2136245"/>
        <a:ext cx="48995" cy="48995"/>
      </dsp:txXfrm>
    </dsp:sp>
    <dsp:sp modelId="{8A05994E-B53F-4EAC-B9D5-89BCC1C6B79C}">
      <dsp:nvSpPr>
        <dsp:cNvPr id="0" name=""/>
        <dsp:cNvSpPr/>
      </dsp:nvSpPr>
      <dsp:spPr>
        <a:xfrm>
          <a:off x="3490454" y="2544946"/>
          <a:ext cx="469987" cy="91440"/>
        </a:xfrm>
        <a:custGeom>
          <a:avLst/>
          <a:gdLst/>
          <a:ahLst/>
          <a:cxnLst/>
          <a:rect l="0" t="0" r="0" b="0"/>
          <a:pathLst>
            <a:path>
              <a:moveTo>
                <a:pt x="0" y="45720"/>
              </a:moveTo>
              <a:lnTo>
                <a:pt x="234993" y="45720"/>
              </a:lnTo>
              <a:lnTo>
                <a:pt x="234993" y="124802"/>
              </a:lnTo>
              <a:lnTo>
                <a:pt x="469987" y="124802"/>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713533" y="2578752"/>
        <a:ext cx="23829" cy="23829"/>
      </dsp:txXfrm>
    </dsp:sp>
    <dsp:sp modelId="{F406CB49-1C49-4D33-8822-4B8C1741859F}">
      <dsp:nvSpPr>
        <dsp:cNvPr id="0" name=""/>
        <dsp:cNvSpPr/>
      </dsp:nvSpPr>
      <dsp:spPr>
        <a:xfrm>
          <a:off x="3490454" y="724890"/>
          <a:ext cx="469987" cy="1865776"/>
        </a:xfrm>
        <a:custGeom>
          <a:avLst/>
          <a:gdLst/>
          <a:ahLst/>
          <a:cxnLst/>
          <a:rect l="0" t="0" r="0" b="0"/>
          <a:pathLst>
            <a:path>
              <a:moveTo>
                <a:pt x="0" y="1865776"/>
              </a:moveTo>
              <a:lnTo>
                <a:pt x="234993" y="1865776"/>
              </a:lnTo>
              <a:lnTo>
                <a:pt x="234993" y="0"/>
              </a:lnTo>
              <a:lnTo>
                <a:pt x="469987" y="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3677346" y="1609677"/>
        <a:ext cx="96203" cy="96203"/>
      </dsp:txXfrm>
    </dsp:sp>
    <dsp:sp modelId="{BFF518EA-7DDD-4017-8B27-4EADCE8D78D8}">
      <dsp:nvSpPr>
        <dsp:cNvPr id="0" name=""/>
        <dsp:cNvSpPr/>
      </dsp:nvSpPr>
      <dsp:spPr>
        <a:xfrm rot="16200000">
          <a:off x="-347523" y="1055326"/>
          <a:ext cx="4605276" cy="3070681"/>
        </a:xfrm>
        <a:prstGeom prst="rect">
          <a:avLst/>
        </a:prstGeom>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smtClean="0">
              <a:solidFill>
                <a:schemeClr val="tx1"/>
              </a:solidFill>
              <a:latin typeface="+mj-lt"/>
            </a:rPr>
            <a:t>5996 sayılı Veteriner Hizmetleri, Bitki Sağlığı, Gıda ve Yem Kanunu </a:t>
          </a:r>
        </a:p>
        <a:p>
          <a:pPr lvl="0" algn="ctr" defTabSz="800100">
            <a:lnSpc>
              <a:spcPct val="90000"/>
            </a:lnSpc>
            <a:spcBef>
              <a:spcPct val="0"/>
            </a:spcBef>
            <a:spcAft>
              <a:spcPct val="35000"/>
            </a:spcAft>
          </a:pPr>
          <a:r>
            <a:rPr lang="tr-TR" sz="1800" b="1" kern="1200" dirty="0" smtClean="0">
              <a:solidFill>
                <a:schemeClr val="tx1"/>
              </a:solidFill>
              <a:latin typeface="+mj-lt"/>
            </a:rPr>
            <a:t>(RG: 13.06.2010, 27610)</a:t>
          </a:r>
          <a:endParaRPr lang="tr-TR" sz="1800" b="1" kern="1200" dirty="0">
            <a:solidFill>
              <a:schemeClr val="tx1"/>
            </a:solidFill>
            <a:latin typeface="+mj-lt"/>
          </a:endParaRPr>
        </a:p>
      </dsp:txBody>
      <dsp:txXfrm>
        <a:off x="-347523" y="1055326"/>
        <a:ext cx="4605276" cy="3070681"/>
      </dsp:txXfrm>
    </dsp:sp>
    <dsp:sp modelId="{11A65A16-C6A8-4052-8643-1639330B61EB}">
      <dsp:nvSpPr>
        <dsp:cNvPr id="0" name=""/>
        <dsp:cNvSpPr/>
      </dsp:nvSpPr>
      <dsp:spPr>
        <a:xfrm>
          <a:off x="3960442" y="287389"/>
          <a:ext cx="2832984" cy="875002"/>
        </a:xfrm>
        <a:prstGeom prst="rect">
          <a:avLst/>
        </a:prstGeom>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tr-TR" sz="1400" b="1" kern="1200" dirty="0" smtClean="0">
              <a:solidFill>
                <a:schemeClr val="tx1"/>
              </a:solidFill>
              <a:latin typeface="+mj-lt"/>
            </a:rPr>
            <a:t>      </a:t>
          </a:r>
          <a:r>
            <a:rPr lang="tr-TR" sz="1800" b="1" kern="1200" dirty="0" smtClean="0">
              <a:solidFill>
                <a:schemeClr val="tx1"/>
              </a:solidFill>
              <a:latin typeface="+mj-lt"/>
            </a:rPr>
            <a:t>Yönetmelik (104)</a:t>
          </a:r>
          <a:endParaRPr lang="tr-TR" sz="1800" b="1" kern="1200" dirty="0">
            <a:solidFill>
              <a:schemeClr val="tx1"/>
            </a:solidFill>
            <a:latin typeface="+mj-lt"/>
          </a:endParaRPr>
        </a:p>
      </dsp:txBody>
      <dsp:txXfrm>
        <a:off x="3960442" y="287389"/>
        <a:ext cx="2832984" cy="875002"/>
      </dsp:txXfrm>
    </dsp:sp>
    <dsp:sp modelId="{5F6ADFB2-A509-4110-9B28-31F089784BC6}">
      <dsp:nvSpPr>
        <dsp:cNvPr id="0" name=""/>
        <dsp:cNvSpPr/>
      </dsp:nvSpPr>
      <dsp:spPr>
        <a:xfrm>
          <a:off x="3960442" y="2232248"/>
          <a:ext cx="2870008" cy="875002"/>
        </a:xfrm>
        <a:prstGeom prst="rect">
          <a:avLst/>
        </a:prstGeom>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tr-TR" sz="1800" b="1" kern="1200" dirty="0" smtClean="0">
              <a:solidFill>
                <a:schemeClr val="tx1"/>
              </a:solidFill>
              <a:latin typeface="+mj-lt"/>
            </a:rPr>
            <a:t>     Genelge-Yönerge (15)</a:t>
          </a:r>
          <a:endParaRPr lang="tr-TR" sz="1800" b="1" kern="1200" dirty="0">
            <a:solidFill>
              <a:schemeClr val="tx1"/>
            </a:solidFill>
            <a:latin typeface="+mj-lt"/>
          </a:endParaRPr>
        </a:p>
      </dsp:txBody>
      <dsp:txXfrm>
        <a:off x="3960442" y="2232248"/>
        <a:ext cx="2870008" cy="875002"/>
      </dsp:txXfrm>
    </dsp:sp>
    <dsp:sp modelId="{3434BA2D-B9E8-4497-91AA-73913B8DB921}">
      <dsp:nvSpPr>
        <dsp:cNvPr id="0" name=""/>
        <dsp:cNvSpPr/>
      </dsp:nvSpPr>
      <dsp:spPr>
        <a:xfrm>
          <a:off x="3960442" y="1293318"/>
          <a:ext cx="2870008" cy="875002"/>
        </a:xfrm>
        <a:prstGeom prst="rect">
          <a:avLst/>
        </a:prstGeom>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tr-TR" sz="1800" b="1" kern="1200" dirty="0" smtClean="0">
              <a:solidFill>
                <a:schemeClr val="tx1"/>
              </a:solidFill>
              <a:latin typeface="+mj-lt"/>
            </a:rPr>
            <a:t>     Talimat (35)</a:t>
          </a:r>
          <a:endParaRPr lang="tr-TR" sz="1800" b="1" kern="1200" dirty="0">
            <a:solidFill>
              <a:schemeClr val="tx1"/>
            </a:solidFill>
            <a:latin typeface="+mj-lt"/>
          </a:endParaRPr>
        </a:p>
      </dsp:txBody>
      <dsp:txXfrm>
        <a:off x="3960442" y="1293318"/>
        <a:ext cx="2870008" cy="875002"/>
      </dsp:txXfrm>
    </dsp:sp>
    <dsp:sp modelId="{AB3E312A-B7F7-4B40-992C-E97426607158}">
      <dsp:nvSpPr>
        <dsp:cNvPr id="0" name=""/>
        <dsp:cNvSpPr/>
      </dsp:nvSpPr>
      <dsp:spPr>
        <a:xfrm>
          <a:off x="3960442" y="3168352"/>
          <a:ext cx="2870008" cy="875002"/>
        </a:xfrm>
        <a:prstGeom prst="rect">
          <a:avLst/>
        </a:prstGeom>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tr-TR" sz="1800" b="1" kern="1200" dirty="0" smtClean="0">
              <a:solidFill>
                <a:schemeClr val="tx1"/>
              </a:solidFill>
              <a:latin typeface="+mj-lt"/>
            </a:rPr>
            <a:t>      Tebliğ (18)</a:t>
          </a:r>
          <a:endParaRPr lang="tr-TR" sz="1800" b="1" kern="1200" dirty="0">
            <a:solidFill>
              <a:schemeClr val="tx1"/>
            </a:solidFill>
            <a:latin typeface="+mj-lt"/>
          </a:endParaRPr>
        </a:p>
      </dsp:txBody>
      <dsp:txXfrm>
        <a:off x="3960442" y="3168352"/>
        <a:ext cx="2870008" cy="875002"/>
      </dsp:txXfrm>
    </dsp:sp>
    <dsp:sp modelId="{A3E42185-C482-4859-A32A-71EF668F730E}">
      <dsp:nvSpPr>
        <dsp:cNvPr id="0" name=""/>
        <dsp:cNvSpPr/>
      </dsp:nvSpPr>
      <dsp:spPr>
        <a:xfrm>
          <a:off x="3960442" y="4122936"/>
          <a:ext cx="2870008" cy="875002"/>
        </a:xfrm>
        <a:prstGeom prst="rect">
          <a:avLst/>
        </a:prstGeom>
        <a:gradFill rotWithShape="0">
          <a:gsLst>
            <a:gs pos="54000">
              <a:schemeClr val="accent1">
                <a:tint val="66000"/>
                <a:satMod val="160000"/>
              </a:schemeClr>
            </a:gs>
            <a:gs pos="54000">
              <a:srgbClr val="FF0000"/>
            </a:gs>
            <a:gs pos="100000">
              <a:schemeClr val="accent1">
                <a:tint val="23500"/>
                <a:satMod val="160000"/>
              </a:schemeClr>
            </a:gs>
          </a:gsLst>
          <a:lin ang="5400000" scaled="0"/>
        </a:gra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100000"/>
            </a:lnSpc>
            <a:spcBef>
              <a:spcPct val="0"/>
            </a:spcBef>
            <a:spcAft>
              <a:spcPts val="0"/>
            </a:spcAft>
          </a:pPr>
          <a:r>
            <a:rPr lang="tr-TR" sz="1800" b="1" kern="1200" dirty="0" smtClean="0">
              <a:solidFill>
                <a:schemeClr val="tx1"/>
              </a:solidFill>
              <a:latin typeface="+mj-lt"/>
            </a:rPr>
            <a:t>      Türk Gıda Kodeksi</a:t>
          </a:r>
        </a:p>
        <a:p>
          <a:pPr lvl="0" algn="l" defTabSz="800100">
            <a:lnSpc>
              <a:spcPct val="100000"/>
            </a:lnSpc>
            <a:spcBef>
              <a:spcPct val="0"/>
            </a:spcBef>
            <a:spcAft>
              <a:spcPts val="0"/>
            </a:spcAft>
          </a:pPr>
          <a:r>
            <a:rPr lang="tr-TR" sz="1800" b="1" kern="1200" dirty="0" smtClean="0">
              <a:solidFill>
                <a:schemeClr val="tx1"/>
              </a:solidFill>
              <a:latin typeface="+mj-lt"/>
            </a:rPr>
            <a:t>      Yönetmelik (15)</a:t>
          </a:r>
        </a:p>
        <a:p>
          <a:pPr lvl="0" algn="l" defTabSz="800100">
            <a:lnSpc>
              <a:spcPct val="100000"/>
            </a:lnSpc>
            <a:spcBef>
              <a:spcPct val="0"/>
            </a:spcBef>
            <a:spcAft>
              <a:spcPts val="0"/>
            </a:spcAft>
          </a:pPr>
          <a:r>
            <a:rPr lang="tr-TR" sz="1800" b="1" kern="1200" dirty="0" smtClean="0">
              <a:solidFill>
                <a:schemeClr val="tx1"/>
              </a:solidFill>
              <a:latin typeface="+mj-lt"/>
            </a:rPr>
            <a:t>      Tebliğ (83)</a:t>
          </a:r>
        </a:p>
      </dsp:txBody>
      <dsp:txXfrm>
        <a:off x="3960442" y="4122936"/>
        <a:ext cx="2870008" cy="87500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60" cy="496412"/>
          </a:xfrm>
          <a:prstGeom prst="rect">
            <a:avLst/>
          </a:prstGeom>
        </p:spPr>
        <p:txBody>
          <a:bodyPr vert="horz" lIns="92117" tIns="46058" rIns="92117" bIns="46058" rtlCol="0"/>
          <a:lstStyle>
            <a:lvl1pPr algn="l">
              <a:defRPr sz="1200"/>
            </a:lvl1pPr>
          </a:lstStyle>
          <a:p>
            <a:endParaRPr lang="tr-TR"/>
          </a:p>
        </p:txBody>
      </p:sp>
      <p:sp>
        <p:nvSpPr>
          <p:cNvPr id="3" name="Veri Yer Tutucusu 2"/>
          <p:cNvSpPr>
            <a:spLocks noGrp="1"/>
          </p:cNvSpPr>
          <p:nvPr>
            <p:ph type="dt" sz="quarter" idx="1"/>
          </p:nvPr>
        </p:nvSpPr>
        <p:spPr>
          <a:xfrm>
            <a:off x="3850442" y="0"/>
            <a:ext cx="2945660" cy="496412"/>
          </a:xfrm>
          <a:prstGeom prst="rect">
            <a:avLst/>
          </a:prstGeom>
        </p:spPr>
        <p:txBody>
          <a:bodyPr vert="horz" lIns="92117" tIns="46058" rIns="92117" bIns="46058" rtlCol="0"/>
          <a:lstStyle>
            <a:lvl1pPr algn="r">
              <a:defRPr sz="1200"/>
            </a:lvl1pPr>
          </a:lstStyle>
          <a:p>
            <a:fld id="{7317D543-AD54-4364-B665-D24AD30B6036}" type="datetimeFigureOut">
              <a:rPr lang="tr-TR" smtClean="0"/>
              <a:t>29.04.2016</a:t>
            </a:fld>
            <a:endParaRPr lang="tr-TR"/>
          </a:p>
        </p:txBody>
      </p:sp>
      <p:sp>
        <p:nvSpPr>
          <p:cNvPr id="4" name="Altbilgi Yer Tutucusu 3"/>
          <p:cNvSpPr>
            <a:spLocks noGrp="1"/>
          </p:cNvSpPr>
          <p:nvPr>
            <p:ph type="ftr" sz="quarter" idx="2"/>
          </p:nvPr>
        </p:nvSpPr>
        <p:spPr>
          <a:xfrm>
            <a:off x="0" y="9430090"/>
            <a:ext cx="2945660" cy="496412"/>
          </a:xfrm>
          <a:prstGeom prst="rect">
            <a:avLst/>
          </a:prstGeom>
        </p:spPr>
        <p:txBody>
          <a:bodyPr vert="horz" lIns="92117" tIns="46058" rIns="92117" bIns="46058"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2" y="9430090"/>
            <a:ext cx="2945660" cy="496412"/>
          </a:xfrm>
          <a:prstGeom prst="rect">
            <a:avLst/>
          </a:prstGeom>
        </p:spPr>
        <p:txBody>
          <a:bodyPr vert="horz" lIns="92117" tIns="46058" rIns="92117" bIns="46058" rtlCol="0" anchor="b"/>
          <a:lstStyle>
            <a:lvl1pPr algn="r">
              <a:defRPr sz="1200"/>
            </a:lvl1pPr>
          </a:lstStyle>
          <a:p>
            <a:fld id="{CED6E164-7CB4-4029-AB35-0628693BF196}" type="slidenum">
              <a:rPr lang="tr-TR" smtClean="0"/>
              <a:t>‹#›</a:t>
            </a:fld>
            <a:endParaRPr lang="tr-TR"/>
          </a:p>
        </p:txBody>
      </p:sp>
    </p:spTree>
    <p:extLst>
      <p:ext uri="{BB962C8B-B14F-4D97-AF65-F5344CB8AC3E}">
        <p14:creationId xmlns:p14="http://schemas.microsoft.com/office/powerpoint/2010/main" val="1475437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60" cy="496412"/>
          </a:xfrm>
          <a:prstGeom prst="rect">
            <a:avLst/>
          </a:prstGeom>
        </p:spPr>
        <p:txBody>
          <a:bodyPr vert="horz" lIns="92117" tIns="46058" rIns="92117" bIns="46058" rtlCol="0"/>
          <a:lstStyle>
            <a:lvl1pPr algn="l">
              <a:defRPr sz="1200"/>
            </a:lvl1pPr>
          </a:lstStyle>
          <a:p>
            <a:endParaRPr lang="tr-TR"/>
          </a:p>
        </p:txBody>
      </p:sp>
      <p:sp>
        <p:nvSpPr>
          <p:cNvPr id="3" name="Veri Yer Tutucusu 2"/>
          <p:cNvSpPr>
            <a:spLocks noGrp="1"/>
          </p:cNvSpPr>
          <p:nvPr>
            <p:ph type="dt" idx="1"/>
          </p:nvPr>
        </p:nvSpPr>
        <p:spPr>
          <a:xfrm>
            <a:off x="3850442" y="0"/>
            <a:ext cx="2945660" cy="496412"/>
          </a:xfrm>
          <a:prstGeom prst="rect">
            <a:avLst/>
          </a:prstGeom>
        </p:spPr>
        <p:txBody>
          <a:bodyPr vert="horz" lIns="92117" tIns="46058" rIns="92117" bIns="46058" rtlCol="0"/>
          <a:lstStyle>
            <a:lvl1pPr algn="r">
              <a:defRPr sz="1200"/>
            </a:lvl1pPr>
          </a:lstStyle>
          <a:p>
            <a:fld id="{F72088F3-2E3F-4F37-B0E2-0B68F3FD202C}" type="datetimeFigureOut">
              <a:rPr lang="tr-TR" smtClean="0"/>
              <a:t>29.04.2016</a:t>
            </a:fld>
            <a:endParaRPr lang="tr-TR"/>
          </a:p>
        </p:txBody>
      </p:sp>
      <p:sp>
        <p:nvSpPr>
          <p:cNvPr id="4" name="Slayt Görüntüsü Yer Tutucusu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2117" tIns="46058" rIns="92117" bIns="46058" rtlCol="0" anchor="ctr"/>
          <a:lstStyle/>
          <a:p>
            <a:endParaRPr lang="tr-TR"/>
          </a:p>
        </p:txBody>
      </p:sp>
      <p:sp>
        <p:nvSpPr>
          <p:cNvPr id="5" name="Not Yer Tutucusu 4"/>
          <p:cNvSpPr>
            <a:spLocks noGrp="1"/>
          </p:cNvSpPr>
          <p:nvPr>
            <p:ph type="body" sz="quarter" idx="3"/>
          </p:nvPr>
        </p:nvSpPr>
        <p:spPr>
          <a:xfrm>
            <a:off x="679768" y="4715908"/>
            <a:ext cx="5438140" cy="4467701"/>
          </a:xfrm>
          <a:prstGeom prst="rect">
            <a:avLst/>
          </a:prstGeom>
        </p:spPr>
        <p:txBody>
          <a:bodyPr vert="horz" lIns="92117" tIns="46058" rIns="92117" bIns="46058"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30090"/>
            <a:ext cx="2945660" cy="496412"/>
          </a:xfrm>
          <a:prstGeom prst="rect">
            <a:avLst/>
          </a:prstGeom>
        </p:spPr>
        <p:txBody>
          <a:bodyPr vert="horz" lIns="92117" tIns="46058" rIns="92117" bIns="46058"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2" y="9430090"/>
            <a:ext cx="2945660" cy="496412"/>
          </a:xfrm>
          <a:prstGeom prst="rect">
            <a:avLst/>
          </a:prstGeom>
        </p:spPr>
        <p:txBody>
          <a:bodyPr vert="horz" lIns="92117" tIns="46058" rIns="92117" bIns="46058" rtlCol="0" anchor="b"/>
          <a:lstStyle>
            <a:lvl1pPr algn="r">
              <a:defRPr sz="1200"/>
            </a:lvl1pPr>
          </a:lstStyle>
          <a:p>
            <a:fld id="{4738566E-2938-462B-A19F-9F09EAF4CC7D}" type="slidenum">
              <a:rPr lang="tr-TR" smtClean="0"/>
              <a:t>‹#›</a:t>
            </a:fld>
            <a:endParaRPr lang="tr-TR"/>
          </a:p>
        </p:txBody>
      </p:sp>
    </p:spTree>
    <p:extLst>
      <p:ext uri="{BB962C8B-B14F-4D97-AF65-F5344CB8AC3E}">
        <p14:creationId xmlns:p14="http://schemas.microsoft.com/office/powerpoint/2010/main" val="2046526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738566E-2938-462B-A19F-9F09EAF4CC7D}" type="slidenum">
              <a:rPr lang="tr-TR" smtClean="0"/>
              <a:t>1</a:t>
            </a:fld>
            <a:endParaRPr lang="tr-TR"/>
          </a:p>
        </p:txBody>
      </p:sp>
    </p:spTree>
    <p:extLst>
      <p:ext uri="{BB962C8B-B14F-4D97-AF65-F5344CB8AC3E}">
        <p14:creationId xmlns:p14="http://schemas.microsoft.com/office/powerpoint/2010/main" val="270136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3325320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2958274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3724454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553079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357727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201104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4023973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a:p>
            <a:pPr eaLnBrk="1" hangingPunct="1"/>
            <a:endParaRPr lang="tr-TR" dirty="0" smtClean="0"/>
          </a:p>
        </p:txBody>
      </p:sp>
    </p:spTree>
    <p:extLst>
      <p:ext uri="{BB962C8B-B14F-4D97-AF65-F5344CB8AC3E}">
        <p14:creationId xmlns:p14="http://schemas.microsoft.com/office/powerpoint/2010/main" val="2522489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pPr eaLnBrk="1" hangingPunct="1"/>
            <a:r>
              <a:rPr lang="tr-TR" dirty="0" smtClean="0"/>
              <a:t>Bitki</a:t>
            </a:r>
            <a:r>
              <a:rPr lang="tr-TR" baseline="0" dirty="0" smtClean="0"/>
              <a:t> sağlığı denetimleri zirai karantina müdürlükleri ile il müdürlüğü bitkisel üretim ve bitki sağlığı şube müdürlüğünde istihdam edilen </a:t>
            </a:r>
            <a:r>
              <a:rPr lang="tr-TR" baseline="0" dirty="0" err="1" smtClean="0"/>
              <a:t>inspektörler</a:t>
            </a:r>
            <a:r>
              <a:rPr lang="tr-TR" baseline="0" dirty="0" smtClean="0"/>
              <a:t> tarafından, gıda güvenilirliği denetimleri gıda ve yem şube müdürlüğünde istihdam edilen gıda denetmenleri tarafından yapılmaktadır. </a:t>
            </a:r>
          </a:p>
          <a:p>
            <a:pPr eaLnBrk="1" hangingPunct="1"/>
            <a:endParaRPr lang="tr-TR" dirty="0" smtClean="0"/>
          </a:p>
        </p:txBody>
      </p:sp>
    </p:spTree>
    <p:extLst>
      <p:ext uri="{BB962C8B-B14F-4D97-AF65-F5344CB8AC3E}">
        <p14:creationId xmlns:p14="http://schemas.microsoft.com/office/powerpoint/2010/main" val="3499397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ayt Görüntüsü Yer Tutucusu 1"/>
          <p:cNvSpPr>
            <a:spLocks noGrp="1" noRot="1" noChangeAspect="1"/>
          </p:cNvSpPr>
          <p:nvPr>
            <p:ph type="sldImg"/>
          </p:nvPr>
        </p:nvSpPr>
        <p:spPr bwMode="auto">
          <a:noFill/>
          <a:ln>
            <a:solidFill>
              <a:srgbClr val="000000"/>
            </a:solidFill>
            <a:miter lim="800000"/>
            <a:headEnd/>
            <a:tailEnd/>
          </a:ln>
        </p:spPr>
      </p:sp>
      <p:sp>
        <p:nvSpPr>
          <p:cNvPr id="38914" name="Not Yer Tutucusu 2"/>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Slayt Numarası Yer Tutucusu 3"/>
          <p:cNvSpPr>
            <a:spLocks noGrp="1"/>
          </p:cNvSpPr>
          <p:nvPr>
            <p:ph type="sldNum" sz="quarter" idx="5"/>
          </p:nvPr>
        </p:nvSpPr>
        <p:spPr/>
        <p:txBody>
          <a:bodyPr/>
          <a:lstStyle/>
          <a:p>
            <a:pPr>
              <a:defRPr/>
            </a:pPr>
            <a:fld id="{BFB8015C-9142-4E8A-AE5B-E0F5865F06F4}" type="slidenum">
              <a:rPr lang="tr-TR" smtClean="0"/>
              <a:pPr>
                <a:defRPr/>
              </a:pPr>
              <a:t>15</a:t>
            </a:fld>
            <a:endParaRPr lang="tr-TR" dirty="0"/>
          </a:p>
        </p:txBody>
      </p:sp>
    </p:spTree>
    <p:extLst>
      <p:ext uri="{BB962C8B-B14F-4D97-AF65-F5344CB8AC3E}">
        <p14:creationId xmlns:p14="http://schemas.microsoft.com/office/powerpoint/2010/main" val="3405978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ayt Görüntüsü Yer Tutucusu 1"/>
          <p:cNvSpPr>
            <a:spLocks noGrp="1" noRot="1" noChangeAspect="1"/>
          </p:cNvSpPr>
          <p:nvPr>
            <p:ph type="sldImg"/>
          </p:nvPr>
        </p:nvSpPr>
        <p:spPr bwMode="auto">
          <a:noFill/>
          <a:ln>
            <a:solidFill>
              <a:srgbClr val="000000"/>
            </a:solidFill>
            <a:miter lim="800000"/>
            <a:headEnd/>
            <a:tailEnd/>
          </a:ln>
        </p:spPr>
      </p:sp>
      <p:sp>
        <p:nvSpPr>
          <p:cNvPr id="38914" name="Not Yer Tutucusu 2"/>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Slayt Numarası Yer Tutucusu 3"/>
          <p:cNvSpPr>
            <a:spLocks noGrp="1"/>
          </p:cNvSpPr>
          <p:nvPr>
            <p:ph type="sldNum" sz="quarter" idx="5"/>
          </p:nvPr>
        </p:nvSpPr>
        <p:spPr/>
        <p:txBody>
          <a:bodyPr/>
          <a:lstStyle/>
          <a:p>
            <a:pPr>
              <a:defRPr/>
            </a:pPr>
            <a:fld id="{BFB8015C-9142-4E8A-AE5B-E0F5865F06F4}" type="slidenum">
              <a:rPr lang="tr-TR" smtClean="0"/>
              <a:pPr>
                <a:defRPr/>
              </a:pPr>
              <a:t>16</a:t>
            </a:fld>
            <a:endParaRPr lang="tr-TR" dirty="0"/>
          </a:p>
        </p:txBody>
      </p:sp>
    </p:spTree>
    <p:extLst>
      <p:ext uri="{BB962C8B-B14F-4D97-AF65-F5344CB8AC3E}">
        <p14:creationId xmlns:p14="http://schemas.microsoft.com/office/powerpoint/2010/main" val="264076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ayt Görüntüsü Yer Tutucusu 1"/>
          <p:cNvSpPr>
            <a:spLocks noGrp="1" noRot="1" noChangeAspect="1"/>
          </p:cNvSpPr>
          <p:nvPr>
            <p:ph type="sldImg"/>
          </p:nvPr>
        </p:nvSpPr>
        <p:spPr bwMode="auto">
          <a:noFill/>
          <a:ln>
            <a:solidFill>
              <a:srgbClr val="000000"/>
            </a:solidFill>
            <a:miter lim="800000"/>
            <a:headEnd/>
            <a:tailEnd/>
          </a:ln>
        </p:spPr>
      </p:sp>
      <p:sp>
        <p:nvSpPr>
          <p:cNvPr id="38914" name="Not Yer Tutucusu 2"/>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Slayt Numarası Yer Tutucusu 3"/>
          <p:cNvSpPr>
            <a:spLocks noGrp="1"/>
          </p:cNvSpPr>
          <p:nvPr>
            <p:ph type="sldNum" sz="quarter" idx="5"/>
          </p:nvPr>
        </p:nvSpPr>
        <p:spPr/>
        <p:txBody>
          <a:bodyPr/>
          <a:lstStyle/>
          <a:p>
            <a:pPr>
              <a:defRPr/>
            </a:pPr>
            <a:fld id="{BFB8015C-9142-4E8A-AE5B-E0F5865F06F4}" type="slidenum">
              <a:rPr lang="tr-TR" smtClean="0"/>
              <a:pPr>
                <a:defRPr/>
              </a:pPr>
              <a:t>17</a:t>
            </a:fld>
            <a:endParaRPr lang="tr-TR" dirty="0"/>
          </a:p>
        </p:txBody>
      </p:sp>
    </p:spTree>
    <p:extLst>
      <p:ext uri="{BB962C8B-B14F-4D97-AF65-F5344CB8AC3E}">
        <p14:creationId xmlns:p14="http://schemas.microsoft.com/office/powerpoint/2010/main" val="985648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ayt Görüntüsü Yer Tutucusu 1"/>
          <p:cNvSpPr>
            <a:spLocks noGrp="1" noRot="1" noChangeAspect="1"/>
          </p:cNvSpPr>
          <p:nvPr>
            <p:ph type="sldImg"/>
          </p:nvPr>
        </p:nvSpPr>
        <p:spPr bwMode="auto">
          <a:noFill/>
          <a:ln>
            <a:solidFill>
              <a:srgbClr val="000000"/>
            </a:solidFill>
            <a:miter lim="800000"/>
            <a:headEnd/>
            <a:tailEnd/>
          </a:ln>
        </p:spPr>
      </p:sp>
      <p:sp>
        <p:nvSpPr>
          <p:cNvPr id="38914" name="Not Yer Tutucusu 2"/>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Slayt Numarası Yer Tutucusu 3"/>
          <p:cNvSpPr>
            <a:spLocks noGrp="1"/>
          </p:cNvSpPr>
          <p:nvPr>
            <p:ph type="sldNum" sz="quarter" idx="5"/>
          </p:nvPr>
        </p:nvSpPr>
        <p:spPr/>
        <p:txBody>
          <a:bodyPr/>
          <a:lstStyle/>
          <a:p>
            <a:pPr>
              <a:defRPr/>
            </a:pPr>
            <a:fld id="{BFB8015C-9142-4E8A-AE5B-E0F5865F06F4}" type="slidenum">
              <a:rPr lang="tr-TR" smtClean="0"/>
              <a:pPr>
                <a:defRPr/>
              </a:pPr>
              <a:t>18</a:t>
            </a:fld>
            <a:endParaRPr lang="tr-TR" dirty="0"/>
          </a:p>
        </p:txBody>
      </p:sp>
    </p:spTree>
    <p:extLst>
      <p:ext uri="{BB962C8B-B14F-4D97-AF65-F5344CB8AC3E}">
        <p14:creationId xmlns:p14="http://schemas.microsoft.com/office/powerpoint/2010/main" val="1593455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0746E83-83DD-40F6-B69F-2E682CF0F516}" type="slidenum">
              <a:rPr lang="tr-TR" smtClean="0"/>
              <a:pPr/>
              <a:t>21</a:t>
            </a:fld>
            <a:endParaRPr lang="tr-TR" dirty="0"/>
          </a:p>
        </p:txBody>
      </p:sp>
    </p:spTree>
    <p:extLst>
      <p:ext uri="{BB962C8B-B14F-4D97-AF65-F5344CB8AC3E}">
        <p14:creationId xmlns:p14="http://schemas.microsoft.com/office/powerpoint/2010/main" val="3469636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31"/>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C3ECAA4-5CF8-432B-A773-C2209C4DC9EA}" type="datetimeFigureOut">
              <a:rPr lang="tr-TR" smtClean="0"/>
              <a:t>29.04.2016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398166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C3ECAA4-5CF8-432B-A773-C2209C4DC9EA}" type="datetimeFigureOut">
              <a:rPr lang="tr-TR" smtClean="0"/>
              <a:t>29.04.2016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1494980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6"/>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C3ECAA4-5CF8-432B-A773-C2209C4DC9EA}" type="datetimeFigureOut">
              <a:rPr lang="tr-TR" smtClean="0"/>
              <a:t>29.04.2016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2377893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C3ECAA4-5CF8-432B-A773-C2209C4DC9EA}" type="datetimeFigureOut">
              <a:rPr lang="tr-TR" smtClean="0"/>
              <a:t>29.04.2016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2425424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C3ECAA4-5CF8-432B-A773-C2209C4DC9EA}" type="datetimeFigureOut">
              <a:rPr lang="tr-TR" smtClean="0"/>
              <a:t>29.04.2016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3330295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C3ECAA4-5CF8-432B-A773-C2209C4DC9EA}" type="datetimeFigureOut">
              <a:rPr lang="tr-TR" smtClean="0"/>
              <a:t>29.04.2016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2104234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C3ECAA4-5CF8-432B-A773-C2209C4DC9EA}" type="datetimeFigureOut">
              <a:rPr lang="tr-TR" smtClean="0"/>
              <a:t>29.04.2016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731684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2"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3" y="273056"/>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2"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C3ECAA4-5CF8-432B-A773-C2209C4DC9EA}" type="datetimeFigureOut">
              <a:rPr lang="tr-TR" smtClean="0"/>
              <a:t>29.04.2016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220881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1"/>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C3ECAA4-5CF8-432B-A773-C2209C4DC9EA}" type="datetimeFigureOut">
              <a:rPr lang="tr-TR" smtClean="0"/>
              <a:t>29.04.2016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1227902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C3ECAA4-5CF8-432B-A773-C2209C4DC9EA}" type="datetimeFigureOut">
              <a:rPr lang="tr-TR" smtClean="0"/>
              <a:t>29.04.2016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2643529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4"/>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44"/>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C3ECAA4-5CF8-432B-A773-C2209C4DC9EA}" type="datetimeFigureOut">
              <a:rPr lang="tr-TR" smtClean="0"/>
              <a:t>29.04.2016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6152E22-AE22-40F6-9D65-3C5681B787DB}" type="slidenum">
              <a:rPr lang="tr-TR" smtClean="0"/>
              <a:t>‹#›</a:t>
            </a:fld>
            <a:endParaRPr lang="tr-TR"/>
          </a:p>
        </p:txBody>
      </p:sp>
    </p:spTree>
    <p:extLst>
      <p:ext uri="{BB962C8B-B14F-4D97-AF65-F5344CB8AC3E}">
        <p14:creationId xmlns:p14="http://schemas.microsoft.com/office/powerpoint/2010/main" val="3869834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2"/>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1167DF-73D3-4072-9986-F142F0BE52E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2009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4432F95-572A-4A87-BF1B-D3E9926134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9417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6"/>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435"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472A99-A611-4488-9913-E28F559F87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008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685803" y="1981200"/>
            <a:ext cx="38158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2339" y="1981200"/>
            <a:ext cx="38158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C81E616-8416-499E-B6AE-4084913FCAF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5719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1" y="1535113"/>
            <a:ext cx="404006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1" y="2174875"/>
            <a:ext cx="404006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273"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273"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C87BFD9-7295-4F93-8858-BA238D4565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8189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B53B3B3-E4D0-4D94-9A97-BFE96EE723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5108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2EAB814-40F6-4570-95E6-A901FA76A5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891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35"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539" y="273057"/>
            <a:ext cx="51112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4" y="1435105"/>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71B2752-00F5-491D-9C61-B0B1119A0C5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8681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7" y="4800601"/>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167"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167"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5613965-2CDE-4EE6-8E7F-334007CA59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537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51A678-6A85-454F-A893-C0D9A8CBA3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2597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2" y="609600"/>
            <a:ext cx="1943100" cy="5486400"/>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685806" y="609600"/>
            <a:ext cx="5688623" cy="5486400"/>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B8E986D-22C4-4A3C-842B-895A1E274F4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1506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ECAA4-5CF8-432B-A773-C2209C4DC9EA}" type="datetimeFigureOut">
              <a:rPr lang="tr-TR" smtClean="0"/>
              <a:t>29.04.2016</a:t>
            </a:fld>
            <a:endParaRPr lang="tr-TR"/>
          </a:p>
        </p:txBody>
      </p:sp>
      <p:sp>
        <p:nvSpPr>
          <p:cNvPr id="5" name="Altbilgi Yer Tutucusu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152E22-AE22-40F6-9D65-3C5681B787DB}" type="slidenum">
              <a:rPr lang="tr-TR" smtClean="0"/>
              <a:t>‹#›</a:t>
            </a:fld>
            <a:endParaRPr lang="tr-TR"/>
          </a:p>
        </p:txBody>
      </p:sp>
    </p:spTree>
    <p:extLst>
      <p:ext uri="{BB962C8B-B14F-4D97-AF65-F5344CB8AC3E}">
        <p14:creationId xmlns:p14="http://schemas.microsoft.com/office/powerpoint/2010/main" val="2817969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ea typeface="ＭＳ Ｐゴシック" pitchFamily="-112" charset="-128"/>
              </a:defRPr>
            </a:lvl1pPr>
          </a:lstStyle>
          <a:p>
            <a:pPr eaLnBrk="0" fontAlgn="base" hangingPunct="0">
              <a:spcBef>
                <a:spcPct val="0"/>
              </a:spcBef>
              <a:spcAft>
                <a:spcPct val="0"/>
              </a:spcAft>
              <a:defRPr/>
            </a:pPr>
            <a:endParaRPr lang="tr-T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ea typeface="ＭＳ Ｐゴシック" pitchFamily="-112" charset="-128"/>
              </a:defRPr>
            </a:lvl1pPr>
          </a:lstStyle>
          <a:p>
            <a:pPr eaLnBrk="0" fontAlgn="base" hangingPunct="0">
              <a:spcBef>
                <a:spcPct val="0"/>
              </a:spcBef>
              <a:spcAft>
                <a:spcPct val="0"/>
              </a:spcAft>
              <a:defRPr/>
            </a:pPr>
            <a:endParaRPr lang="tr-T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ea typeface="ＭＳ Ｐゴシック" pitchFamily="-112" charset="-128"/>
              </a:defRPr>
            </a:lvl1pPr>
          </a:lstStyle>
          <a:p>
            <a:pPr eaLnBrk="0" fontAlgn="base" hangingPunct="0">
              <a:spcBef>
                <a:spcPct val="0"/>
              </a:spcBef>
              <a:spcAft>
                <a:spcPct val="0"/>
              </a:spcAft>
              <a:defRPr/>
            </a:pPr>
            <a:fld id="{B0E3FA8E-5ED3-477E-8A30-A3A8E8E4EB72}"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756335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94"/>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S&#305;n&#305;r%20Kontrol%20%20Nok.As.&#350;art..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8" Type="http://schemas.openxmlformats.org/officeDocument/2006/relationships/hyperlink" Target="EK&#8211;5%20.docx" TargetMode="External"/><Relationship Id="rId3" Type="http://schemas.openxmlformats.org/officeDocument/2006/relationships/image" Target="../media/image15.png"/><Relationship Id="rId7" Type="http://schemas.openxmlformats.org/officeDocument/2006/relationships/hyperlink" Target="EK-4.docx" TargetMode="External"/><Relationship Id="rId2" Type="http://schemas.openxmlformats.org/officeDocument/2006/relationships/hyperlink" Target="Bitki%20Karantinas&#305;%20Y&#246;netmeli&#287;i.docx" TargetMode="External"/><Relationship Id="rId1" Type="http://schemas.openxmlformats.org/officeDocument/2006/relationships/slideLayout" Target="../slideLayouts/slideLayout13.xml"/><Relationship Id="rId6" Type="http://schemas.openxmlformats.org/officeDocument/2006/relationships/hyperlink" Target="EK-3.docx" TargetMode="External"/><Relationship Id="rId5" Type="http://schemas.openxmlformats.org/officeDocument/2006/relationships/hyperlink" Target="EK-2.docx" TargetMode="External"/><Relationship Id="rId4" Type="http://schemas.openxmlformats.org/officeDocument/2006/relationships/hyperlink" Target="EK-1.docx"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SEVK&#304;YAT%20B&#304;LD&#304;R&#304;M&#304;%20FORMU.docx"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B&#304;TK&#304;%20SA&#286;LI&#286;I%20DOLA&#350;IM%20BELGES&#304;.docx"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B&#304;LD&#304;R&#304;M%20FORMU.docx"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2.37-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6"/>
          <p:cNvSpPr>
            <a:spLocks noGrp="1" noChangeArrowheads="1"/>
          </p:cNvSpPr>
          <p:nvPr>
            <p:ph type="ctrTitle"/>
          </p:nvPr>
        </p:nvSpPr>
        <p:spPr>
          <a:xfrm>
            <a:off x="3508133" y="404664"/>
            <a:ext cx="5312339" cy="6120679"/>
          </a:xfrm>
        </p:spPr>
        <p:txBody>
          <a:bodyPr/>
          <a:lstStyle/>
          <a:p>
            <a:pPr lvl="0"/>
            <a:r>
              <a:rPr lang="tr-TR" sz="2400" b="1" dirty="0" smtClean="0">
                <a:solidFill>
                  <a:schemeClr val="bg1"/>
                </a:solidFill>
                <a:latin typeface="Times New Roman" panose="02020603050405020304" pitchFamily="18" charset="0"/>
                <a:ea typeface="Calibri"/>
                <a:cs typeface="Times New Roman" panose="02020603050405020304" pitchFamily="18" charset="0"/>
              </a:rPr>
              <a:t>GIDA </a:t>
            </a:r>
            <a:r>
              <a:rPr lang="tr-TR" sz="2400" b="1" dirty="0">
                <a:solidFill>
                  <a:schemeClr val="bg1"/>
                </a:solidFill>
                <a:latin typeface="Times New Roman" panose="02020603050405020304" pitchFamily="18" charset="0"/>
                <a:ea typeface="Calibri"/>
                <a:cs typeface="Times New Roman" panose="02020603050405020304" pitchFamily="18" charset="0"/>
              </a:rPr>
              <a:t>VE KONTROL GENEL MÜDÜRLÜĞÜ</a:t>
            </a:r>
            <a:r>
              <a:rPr lang="tr-TR" sz="2400" dirty="0">
                <a:solidFill>
                  <a:schemeClr val="bg1"/>
                </a:solidFill>
                <a:latin typeface="Times New Roman" panose="02020603050405020304" pitchFamily="18" charset="0"/>
                <a:ea typeface="Calibri"/>
                <a:cs typeface="Times New Roman" panose="02020603050405020304" pitchFamily="18" charset="0"/>
              </a:rPr>
              <a:t/>
            </a:r>
            <a:br>
              <a:rPr lang="tr-TR" sz="2400" dirty="0">
                <a:solidFill>
                  <a:schemeClr val="bg1"/>
                </a:solidFill>
                <a:latin typeface="Times New Roman" panose="02020603050405020304" pitchFamily="18" charset="0"/>
                <a:ea typeface="Calibri"/>
                <a:cs typeface="Times New Roman" panose="02020603050405020304" pitchFamily="18" charset="0"/>
              </a:rPr>
            </a:br>
            <a:r>
              <a:rPr lang="tr-TR" sz="2400" b="1" dirty="0" smtClean="0">
                <a:solidFill>
                  <a:schemeClr val="tx1"/>
                </a:solidFill>
                <a:latin typeface="Arial Black" pitchFamily="34" charset="0"/>
                <a:cs typeface="Times New Roman" pitchFamily="18" charset="0"/>
              </a:rPr>
              <a:t> </a:t>
            </a:r>
            <a:br>
              <a:rPr lang="tr-TR" sz="2400" b="1" dirty="0" smtClean="0">
                <a:solidFill>
                  <a:schemeClr val="tx1"/>
                </a:solidFill>
                <a:latin typeface="Arial Black" pitchFamily="34" charset="0"/>
                <a:cs typeface="Times New Roman" pitchFamily="18" charset="0"/>
              </a:rPr>
            </a:br>
            <a:r>
              <a:rPr lang="tr-TR" sz="2400" b="1" dirty="0">
                <a:solidFill>
                  <a:schemeClr val="tx1"/>
                </a:solidFill>
                <a:latin typeface="Arial Black" pitchFamily="34" charset="0"/>
                <a:cs typeface="Times New Roman" pitchFamily="18" charset="0"/>
              </a:rPr>
              <a:t/>
            </a:r>
            <a:br>
              <a:rPr lang="tr-TR" sz="2400" b="1" dirty="0">
                <a:solidFill>
                  <a:schemeClr val="tx1"/>
                </a:solidFill>
                <a:latin typeface="Arial Black" pitchFamily="34" charset="0"/>
                <a:cs typeface="Times New Roman" pitchFamily="18" charset="0"/>
              </a:rPr>
            </a:br>
            <a:r>
              <a:rPr lang="tr-TR" sz="2400" b="1" dirty="0" smtClean="0">
                <a:solidFill>
                  <a:schemeClr val="tx1"/>
                </a:solidFill>
                <a:latin typeface="Arial Black" pitchFamily="34" charset="0"/>
                <a:cs typeface="Times New Roman" pitchFamily="18" charset="0"/>
              </a:rPr>
              <a:t/>
            </a:r>
            <a:br>
              <a:rPr lang="tr-TR" sz="2400" b="1" dirty="0" smtClean="0">
                <a:solidFill>
                  <a:schemeClr val="tx1"/>
                </a:solidFill>
                <a:latin typeface="Arial Black" pitchFamily="34" charset="0"/>
                <a:cs typeface="Times New Roman" pitchFamily="18" charset="0"/>
              </a:rPr>
            </a:b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BİTKİ </a:t>
            </a:r>
            <a: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 BİTKİSEL </a:t>
            </a: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ÜRÜNLERİN </a:t>
            </a:r>
            <a:b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İTHALAT KONTROLLERİ</a:t>
            </a:r>
            <a:b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02.05.2016</a:t>
            </a:r>
            <a:b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tr-TR"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Abdullah ŞİMŞEK</a:t>
            </a:r>
            <a:endParaRPr lang="tr-TR" sz="2000" b="1" kern="1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34565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5"/>
          <p:cNvSpPr txBox="1">
            <a:spLocks noChangeArrowheads="1"/>
          </p:cNvSpPr>
          <p:nvPr/>
        </p:nvSpPr>
        <p:spPr bwMode="auto">
          <a:xfrm>
            <a:off x="1723441" y="219075"/>
            <a:ext cx="7007469"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endParaRPr lang="en-US" sz="2000" dirty="0" smtClean="0">
              <a:solidFill>
                <a:srgbClr val="000000"/>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Düz Bağlayıcı 7"/>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7092280" y="381000"/>
            <a:ext cx="1825824" cy="369332"/>
          </a:xfrm>
          <a:prstGeom prst="rect">
            <a:avLst/>
          </a:prstGeom>
          <a:noFill/>
          <a:ln>
            <a:noFill/>
          </a:ln>
          <a:effectLst>
            <a:outerShdw blurRad="50800" dist="38100" dir="8100000" algn="tr"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fontAlgn="auto">
              <a:spcBef>
                <a:spcPts val="0"/>
              </a:spcBef>
              <a:spcAft>
                <a:spcPts val="0"/>
              </a:spcAft>
            </a:pPr>
            <a:r>
              <a:rPr lang="tr-TR" b="1" dirty="0" smtClean="0">
                <a:solidFill>
                  <a:srgbClr val="FF0000"/>
                </a:solidFill>
                <a:latin typeface="Times New Roman" pitchFamily="18" charset="0"/>
                <a:cs typeface="Times New Roman" pitchFamily="18" charset="0"/>
              </a:rPr>
              <a:t>Sunum Planı</a:t>
            </a:r>
            <a:endParaRPr lang="tr-TR" b="1" dirty="0">
              <a:solidFill>
                <a:srgbClr val="FF0000"/>
              </a:solidFill>
              <a:latin typeface="Times New Roman" pitchFamily="18" charset="0"/>
              <a:cs typeface="Times New Roman" pitchFamily="18" charset="0"/>
            </a:endParaRPr>
          </a:p>
        </p:txBody>
      </p:sp>
      <p:sp>
        <p:nvSpPr>
          <p:cNvPr id="3" name="Metin kutusu 2"/>
          <p:cNvSpPr txBox="1"/>
          <p:nvPr/>
        </p:nvSpPr>
        <p:spPr>
          <a:xfrm>
            <a:off x="1491938" y="1498120"/>
            <a:ext cx="4314906" cy="4154984"/>
          </a:xfrm>
          <a:prstGeom prst="rect">
            <a:avLst/>
          </a:prstGeom>
          <a:gradFill>
            <a:gsLst>
              <a:gs pos="0">
                <a:schemeClr val="accent1">
                  <a:tint val="66000"/>
                  <a:satMod val="160000"/>
                </a:schemeClr>
              </a:gs>
              <a:gs pos="32000">
                <a:schemeClr val="accent1">
                  <a:tint val="44500"/>
                  <a:satMod val="160000"/>
                </a:schemeClr>
              </a:gs>
              <a:gs pos="100000">
                <a:schemeClr val="accent1">
                  <a:tint val="23500"/>
                  <a:satMod val="160000"/>
                </a:schemeClr>
              </a:gs>
            </a:gsLst>
            <a:lin ang="5400000" scaled="0"/>
          </a:gradFill>
        </p:spPr>
        <p:txBody>
          <a:bodyPr wrap="square" rtlCol="0">
            <a:spAutoFit/>
          </a:bodyPr>
          <a:lstStyle/>
          <a:p>
            <a:pPr marL="342900" indent="-342900">
              <a:buAutoNum type="arabicPeriod"/>
            </a:pPr>
            <a:r>
              <a:rPr lang="tr-TR" sz="2400" dirty="0" smtClean="0"/>
              <a:t>Mevzuatımız</a:t>
            </a:r>
          </a:p>
          <a:p>
            <a:pPr marL="342900" indent="-342900">
              <a:buAutoNum type="arabicPeriod"/>
            </a:pPr>
            <a:endParaRPr lang="tr-TR" sz="2400" dirty="0" smtClean="0"/>
          </a:p>
          <a:p>
            <a:pPr marL="342900" indent="-342900">
              <a:buAutoNum type="arabicPeriod"/>
            </a:pPr>
            <a:r>
              <a:rPr lang="tr-TR" sz="2400" dirty="0" smtClean="0"/>
              <a:t>AB Mevzuat Uyumu</a:t>
            </a:r>
          </a:p>
          <a:p>
            <a:pPr marL="342900" indent="-342900">
              <a:buAutoNum type="arabicPeriod"/>
            </a:pPr>
            <a:endParaRPr lang="tr-TR" sz="2400" dirty="0" smtClean="0"/>
          </a:p>
          <a:p>
            <a:pPr marL="342900" indent="-342900">
              <a:buAutoNum type="arabicPeriod"/>
            </a:pPr>
            <a:r>
              <a:rPr lang="tr-TR" sz="2400" dirty="0" smtClean="0"/>
              <a:t>Organizasyon</a:t>
            </a:r>
          </a:p>
          <a:p>
            <a:pPr marL="342900" indent="-342900">
              <a:buAutoNum type="arabicPeriod"/>
            </a:pPr>
            <a:endParaRPr lang="tr-TR" sz="2400" dirty="0" smtClean="0"/>
          </a:p>
          <a:p>
            <a:pPr marL="342900" indent="-342900">
              <a:buAutoNum type="arabicPeriod"/>
            </a:pPr>
            <a:r>
              <a:rPr lang="tr-TR" sz="2400" dirty="0" smtClean="0"/>
              <a:t>Giriş Kapıları</a:t>
            </a:r>
          </a:p>
          <a:p>
            <a:pPr marL="342900" indent="-342900">
              <a:buAutoNum type="arabicPeriod"/>
            </a:pPr>
            <a:endParaRPr lang="tr-TR" sz="2400" dirty="0" smtClean="0"/>
          </a:p>
          <a:p>
            <a:pPr marL="342900" indent="-342900">
              <a:buAutoNum type="arabicPeriod"/>
            </a:pPr>
            <a:r>
              <a:rPr lang="tr-TR" sz="2400" dirty="0" smtClean="0"/>
              <a:t>İthalat Kontrolleri</a:t>
            </a:r>
          </a:p>
          <a:p>
            <a:pPr marL="342900" indent="-342900">
              <a:buAutoNum type="arabicPeriod"/>
            </a:pPr>
            <a:endParaRPr lang="tr-TR" sz="2400" dirty="0" smtClean="0"/>
          </a:p>
          <a:p>
            <a:pPr marL="342900" indent="-342900">
              <a:buAutoNum type="arabicPeriod"/>
            </a:pPr>
            <a:r>
              <a:rPr lang="tr-TR" sz="2400" dirty="0" smtClean="0"/>
              <a:t>Engelleme ve Bildirim</a:t>
            </a:r>
            <a:endParaRPr lang="tr-TR" sz="2400" dirty="0"/>
          </a:p>
        </p:txBody>
      </p:sp>
      <p:pic>
        <p:nvPicPr>
          <p:cNvPr id="1026" name="Picture 2" descr="http://cliparts.co/cliparts/8Tx/no7/8Txno7g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916832"/>
            <a:ext cx="2837467" cy="3248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065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5"/>
          <p:cNvSpPr txBox="1">
            <a:spLocks noChangeArrowheads="1"/>
          </p:cNvSpPr>
          <p:nvPr/>
        </p:nvSpPr>
        <p:spPr bwMode="auto">
          <a:xfrm>
            <a:off x="1723441" y="219075"/>
            <a:ext cx="7007469"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endParaRPr lang="en-US" sz="2000" dirty="0" smtClean="0">
              <a:solidFill>
                <a:srgbClr val="000000"/>
              </a:solidFill>
              <a:latin typeface="Arial Black" pitchFamily="34" charset="0"/>
            </a:endParaRPr>
          </a:p>
        </p:txBody>
      </p:sp>
      <p:graphicFrame>
        <p:nvGraphicFramePr>
          <p:cNvPr id="2" name="Diyagram 1"/>
          <p:cNvGraphicFramePr/>
          <p:nvPr>
            <p:extLst>
              <p:ext uri="{D42A27DB-BD31-4B8C-83A1-F6EECF244321}">
                <p14:modId xmlns:p14="http://schemas.microsoft.com/office/powerpoint/2010/main" val="330479460"/>
              </p:ext>
            </p:extLst>
          </p:nvPr>
        </p:nvGraphicFramePr>
        <p:xfrm>
          <a:off x="1115617" y="1124744"/>
          <a:ext cx="7488831"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Düz Bağlayıcı 7"/>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7380312" y="381000"/>
            <a:ext cx="1537792" cy="369332"/>
          </a:xfrm>
          <a:prstGeom prst="rect">
            <a:avLst/>
          </a:prstGeom>
          <a:noFill/>
          <a:ln>
            <a:noFill/>
          </a:ln>
          <a:effectLst>
            <a:outerShdw blurRad="50800" dist="38100" dir="8100000" algn="tr"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fontAlgn="auto">
              <a:spcBef>
                <a:spcPts val="0"/>
              </a:spcBef>
              <a:spcAft>
                <a:spcPts val="0"/>
              </a:spcAft>
            </a:pPr>
            <a:r>
              <a:rPr lang="tr-TR" b="1" dirty="0" smtClean="0">
                <a:solidFill>
                  <a:srgbClr val="FF0000"/>
                </a:solidFill>
                <a:latin typeface="Times New Roman" pitchFamily="18" charset="0"/>
                <a:cs typeface="Times New Roman" pitchFamily="18" charset="0"/>
              </a:rPr>
              <a:t>Mevzuatımız</a:t>
            </a:r>
            <a:endParaRPr lang="tr-TR"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880602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1352550" cy="11620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0" name="Dikdörtgen 9"/>
          <p:cNvSpPr/>
          <p:nvPr/>
        </p:nvSpPr>
        <p:spPr>
          <a:xfrm>
            <a:off x="420966" y="1988840"/>
            <a:ext cx="8496944" cy="388414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457200" indent="-457200" algn="just">
              <a:lnSpc>
                <a:spcPct val="80000"/>
              </a:lnSpc>
              <a:buFont typeface="Wingdings" pitchFamily="2" charset="2"/>
              <a:buChar char="Ø"/>
              <a:defRPr/>
            </a:pPr>
            <a:r>
              <a:rPr lang="tr-TR" sz="2800" dirty="0" smtClean="0">
                <a:latin typeface="Times New Roman" pitchFamily="18" charset="0"/>
                <a:cs typeface="Times New Roman" pitchFamily="18" charset="0"/>
              </a:rPr>
              <a:t>5996 sayılı Veteriner Hizmetleri, Bitki Sağlığı, Gıda ve Yem Kanunu</a:t>
            </a:r>
          </a:p>
          <a:p>
            <a:pPr marL="457200" indent="-457200" algn="just">
              <a:lnSpc>
                <a:spcPct val="80000"/>
              </a:lnSpc>
              <a:buFont typeface="Wingdings" pitchFamily="2" charset="2"/>
              <a:buChar char="Ø"/>
              <a:defRPr/>
            </a:pPr>
            <a:endParaRPr lang="tr-TR" sz="2800" dirty="0" smtClean="0">
              <a:latin typeface="Times New Roman" pitchFamily="18" charset="0"/>
              <a:cs typeface="Times New Roman" pitchFamily="18" charset="0"/>
            </a:endParaRPr>
          </a:p>
          <a:p>
            <a:pPr marL="457200" indent="-457200" algn="just">
              <a:lnSpc>
                <a:spcPct val="80000"/>
              </a:lnSpc>
              <a:buFont typeface="Wingdings" pitchFamily="2" charset="2"/>
              <a:buChar char="Ø"/>
              <a:defRPr/>
            </a:pPr>
            <a:r>
              <a:rPr lang="tr-TR" sz="2800" dirty="0" smtClean="0">
                <a:latin typeface="Times New Roman" pitchFamily="18" charset="0"/>
                <a:cs typeface="Times New Roman" pitchFamily="18" charset="0"/>
              </a:rPr>
              <a:t>Bitki Karantinası Yönetmeliği</a:t>
            </a:r>
          </a:p>
          <a:p>
            <a:pPr marL="457200" indent="-457200" algn="just">
              <a:lnSpc>
                <a:spcPct val="80000"/>
              </a:lnSpc>
              <a:buFont typeface="Wingdings" pitchFamily="2" charset="2"/>
              <a:buChar char="Ø"/>
              <a:defRPr/>
            </a:pPr>
            <a:endParaRPr lang="tr-TR" sz="2800" dirty="0">
              <a:latin typeface="Times New Roman" pitchFamily="18" charset="0"/>
              <a:cs typeface="Times New Roman" pitchFamily="18" charset="0"/>
            </a:endParaRPr>
          </a:p>
          <a:p>
            <a:pPr marL="457200" indent="-457200" algn="just">
              <a:lnSpc>
                <a:spcPct val="80000"/>
              </a:lnSpc>
              <a:buFont typeface="Wingdings" pitchFamily="2" charset="2"/>
              <a:buChar char="Ø"/>
              <a:defRPr/>
            </a:pPr>
            <a:r>
              <a:rPr lang="tr-TR" sz="2800" dirty="0" smtClean="0">
                <a:latin typeface="Times New Roman" pitchFamily="18" charset="0"/>
                <a:cs typeface="Times New Roman" pitchFamily="18" charset="0"/>
              </a:rPr>
              <a:t>Ahşap Ambalaj Malzemelerinin Isıl İşleme Tabi Tutulması ve İşaretlenmesine Dair Yönetmelik</a:t>
            </a:r>
          </a:p>
          <a:p>
            <a:pPr marL="457200" indent="-457200" algn="just">
              <a:lnSpc>
                <a:spcPct val="80000"/>
              </a:lnSpc>
              <a:buFont typeface="Wingdings" pitchFamily="2" charset="2"/>
              <a:buChar char="Ø"/>
              <a:defRPr/>
            </a:pPr>
            <a:endParaRPr lang="tr-TR" sz="2800" dirty="0">
              <a:latin typeface="Times New Roman" pitchFamily="18" charset="0"/>
              <a:cs typeface="Times New Roman" pitchFamily="18" charset="0"/>
            </a:endParaRPr>
          </a:p>
          <a:p>
            <a:pPr marL="457200" indent="-457200" algn="just">
              <a:lnSpc>
                <a:spcPct val="80000"/>
              </a:lnSpc>
              <a:buFont typeface="Wingdings" pitchFamily="2" charset="2"/>
              <a:buChar char="Ø"/>
              <a:defRPr/>
            </a:pPr>
            <a:r>
              <a:rPr lang="tr-TR" sz="2800" dirty="0" smtClean="0">
                <a:latin typeface="Times New Roman" pitchFamily="18" charset="0"/>
                <a:cs typeface="Times New Roman" pitchFamily="18" charset="0"/>
              </a:rPr>
              <a:t>Bitki Karantinası İnspektör Yönetmeliği</a:t>
            </a:r>
          </a:p>
          <a:p>
            <a:pPr marL="457200" indent="-457200" algn="just">
              <a:lnSpc>
                <a:spcPct val="80000"/>
              </a:lnSpc>
              <a:buFont typeface="Wingdings" pitchFamily="2" charset="2"/>
              <a:buChar char="Ø"/>
              <a:defRPr/>
            </a:pPr>
            <a:endParaRPr lang="tr-TR" sz="2800" dirty="0">
              <a:latin typeface="Times New Roman" pitchFamily="18" charset="0"/>
              <a:cs typeface="Times New Roman" pitchFamily="18" charset="0"/>
            </a:endParaRPr>
          </a:p>
          <a:p>
            <a:pPr marL="457200" indent="-457200" algn="just">
              <a:lnSpc>
                <a:spcPct val="80000"/>
              </a:lnSpc>
              <a:buFont typeface="Wingdings" pitchFamily="2" charset="2"/>
              <a:buChar char="Ø"/>
              <a:defRPr/>
            </a:pPr>
            <a:r>
              <a:rPr lang="tr-TR" sz="2800" dirty="0" smtClean="0">
                <a:latin typeface="Times New Roman" pitchFamily="18" charset="0"/>
                <a:cs typeface="Times New Roman" pitchFamily="18" charset="0"/>
              </a:rPr>
              <a:t>Bitki Karantinası Fumigasyon Yönetmeliği</a:t>
            </a:r>
          </a:p>
        </p:txBody>
      </p:sp>
      <p:sp>
        <p:nvSpPr>
          <p:cNvPr id="8" name="Metin kutusu 7"/>
          <p:cNvSpPr txBox="1"/>
          <p:nvPr/>
        </p:nvSpPr>
        <p:spPr>
          <a:xfrm>
            <a:off x="7380312" y="381000"/>
            <a:ext cx="1537792" cy="369332"/>
          </a:xfrm>
          <a:prstGeom prst="rect">
            <a:avLst/>
          </a:prstGeom>
          <a:noFill/>
          <a:ln>
            <a:noFill/>
          </a:ln>
          <a:effectLst>
            <a:outerShdw blurRad="50800" dist="38100" dir="8100000" algn="tr"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fontAlgn="auto">
              <a:spcBef>
                <a:spcPts val="0"/>
              </a:spcBef>
              <a:spcAft>
                <a:spcPts val="0"/>
              </a:spcAft>
            </a:pPr>
            <a:r>
              <a:rPr lang="tr-TR" b="1" dirty="0" smtClean="0">
                <a:solidFill>
                  <a:srgbClr val="FF0000"/>
                </a:solidFill>
                <a:latin typeface="Times New Roman" pitchFamily="18" charset="0"/>
                <a:cs typeface="Times New Roman" pitchFamily="18" charset="0"/>
              </a:rPr>
              <a:t>Mevzuatımız</a:t>
            </a:r>
            <a:endParaRPr lang="tr-TR"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9875574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1098809312"/>
              </p:ext>
            </p:extLst>
          </p:nvPr>
        </p:nvGraphicFramePr>
        <p:xfrm>
          <a:off x="755576" y="1196751"/>
          <a:ext cx="7937088" cy="5436097"/>
        </p:xfrm>
        <a:graphic>
          <a:graphicData uri="http://schemas.openxmlformats.org/drawingml/2006/table">
            <a:tbl>
              <a:tblPr firstRow="1" bandRow="1">
                <a:tableStyleId>{5C22544A-7EE6-4342-B048-85BDC9FD1C3A}</a:tableStyleId>
              </a:tblPr>
              <a:tblGrid>
                <a:gridCol w="2038278"/>
                <a:gridCol w="1966270"/>
                <a:gridCol w="1966270"/>
                <a:gridCol w="1966270"/>
              </a:tblGrid>
              <a:tr h="864097">
                <a:tc>
                  <a:txBody>
                    <a:bodyPr/>
                    <a:lstStyle/>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Uyumlaştırılan Mevzuatın Adı</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Karşılık Gelen </a:t>
                      </a:r>
                      <a:endParaRPr lang="tr-TR" sz="14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AB Mevzuatı </a:t>
                      </a:r>
                      <a:endParaRPr lang="tr-TR" sz="14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 </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Mevzuatın </a:t>
                      </a:r>
                      <a:endParaRPr lang="tr-TR" sz="14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Durumu</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Uygulamada </a:t>
                      </a:r>
                      <a:endParaRPr lang="tr-TR" sz="14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Getirdiği </a:t>
                      </a:r>
                      <a:endParaRPr lang="tr-TR" sz="14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400" b="1" dirty="0">
                          <a:solidFill>
                            <a:schemeClr val="tx1"/>
                          </a:solidFill>
                          <a:effectLst/>
                          <a:latin typeface="Times New Roman" panose="02020603050405020304" pitchFamily="18" charset="0"/>
                          <a:ea typeface="Times New Roman" panose="02020603050405020304" pitchFamily="18" charset="0"/>
                        </a:rPr>
                        <a:t>Yenilikler</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i="0" kern="1200" dirty="0" smtClean="0">
                          <a:solidFill>
                            <a:schemeClr val="dk1"/>
                          </a:solidFill>
                          <a:effectLst/>
                          <a:latin typeface="Times New Roman" panose="02020603050405020304" pitchFamily="18" charset="0"/>
                          <a:ea typeface="+mn-ea"/>
                          <a:cs typeface="Times New Roman" panose="02020603050405020304" pitchFamily="18" charset="0"/>
                        </a:rPr>
                        <a:t>Bitki Karantinası Yönetmeliği</a:t>
                      </a:r>
                    </a:p>
                  </a:txBody>
                  <a:tcPr>
                    <a:solidFill>
                      <a:schemeClr val="tx2">
                        <a:lumMod val="20000"/>
                        <a:lumOff val="80000"/>
                      </a:schemeClr>
                    </a:solidFill>
                  </a:tcPr>
                </a:tc>
                <a:tc>
                  <a:txBody>
                    <a:bodyPr/>
                    <a:lstStyle/>
                    <a:p>
                      <a:pPr algn="l">
                        <a:spcAft>
                          <a:spcPts val="0"/>
                        </a:spcAft>
                      </a:pPr>
                      <a:r>
                        <a:rPr lang="en-US" sz="1400" u="none" kern="1200" dirty="0" smtClean="0">
                          <a:solidFill>
                            <a:schemeClr val="dk1"/>
                          </a:solidFill>
                          <a:effectLst/>
                          <a:latin typeface="Times New Roman" panose="02020603050405020304" pitchFamily="18" charset="0"/>
                          <a:ea typeface="+mn-ea"/>
                          <a:cs typeface="Times New Roman" panose="02020603050405020304" pitchFamily="18" charset="0"/>
                        </a:rPr>
                        <a:t>Council Directive </a:t>
                      </a:r>
                      <a:r>
                        <a:rPr lang="en-US" sz="1400" b="1" u="none" kern="1200" dirty="0" smtClean="0">
                          <a:solidFill>
                            <a:schemeClr val="dk1"/>
                          </a:solidFill>
                          <a:effectLst/>
                          <a:latin typeface="Times New Roman" panose="02020603050405020304" pitchFamily="18" charset="0"/>
                          <a:ea typeface="+mn-ea"/>
                          <a:cs typeface="Times New Roman" panose="02020603050405020304" pitchFamily="18" charset="0"/>
                        </a:rPr>
                        <a:t>2000/29/EC</a:t>
                      </a:r>
                      <a:r>
                        <a:rPr lang="en-US" sz="1400" u="none" kern="1200" dirty="0" smtClean="0">
                          <a:solidFill>
                            <a:schemeClr val="dk1"/>
                          </a:solidFill>
                          <a:effectLst/>
                          <a:latin typeface="Times New Roman" panose="02020603050405020304" pitchFamily="18" charset="0"/>
                          <a:ea typeface="+mn-ea"/>
                          <a:cs typeface="Times New Roman" panose="02020603050405020304" pitchFamily="18" charset="0"/>
                        </a:rPr>
                        <a:t> of 8 May 2000 on protective measures against the introduction into the Community of organisms harmful to plants or plant products and against their spread within the Community</a:t>
                      </a:r>
                      <a:r>
                        <a:rPr lang="tr-TR" sz="1400" u="none" kern="1200" dirty="0" smtClean="0">
                          <a:solidFill>
                            <a:schemeClr val="dk1"/>
                          </a:solidFill>
                          <a:effectLst/>
                          <a:latin typeface="Times New Roman" panose="02020603050405020304" pitchFamily="18" charset="0"/>
                          <a:ea typeface="+mn-ea"/>
                          <a:cs typeface="Times New Roman" panose="02020603050405020304" pitchFamily="18" charset="0"/>
                        </a:rPr>
                        <a:t> </a:t>
                      </a:r>
                    </a:p>
                    <a:p>
                      <a:pPr algn="l">
                        <a:spcAft>
                          <a:spcPts val="0"/>
                        </a:spcAft>
                      </a:pPr>
                      <a:r>
                        <a:rPr lang="tr-TR" sz="1400" u="none" kern="1200" dirty="0" smtClean="0">
                          <a:solidFill>
                            <a:schemeClr val="dk1"/>
                          </a:solidFill>
                          <a:effectLst/>
                          <a:latin typeface="Times New Roman" panose="02020603050405020304" pitchFamily="18" charset="0"/>
                          <a:ea typeface="+mn-ea"/>
                          <a:cs typeface="Times New Roman" panose="02020603050405020304" pitchFamily="18" charset="0"/>
                        </a:rPr>
                        <a:t>(</a:t>
                      </a:r>
                      <a:r>
                        <a:rPr lang="tr-TR" sz="14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Bitkileri veya bitki ürünlerine zararlı olan organizmaların Topluluğa girişlerine karşı ve onların Topluluk içinde yayılımına karşı koruyucu önlemler üzerine 8 Mayıs 2000 tarihli ve 2000/29/EC sayılı Konsey </a:t>
                      </a:r>
                      <a:r>
                        <a:rPr lang="tr-TR" sz="140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Direktifi)</a:t>
                      </a:r>
                      <a:endParaRPr lang="tr-TR" sz="14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dirty="0" smtClean="0">
                          <a:latin typeface="Times New Roman" panose="02020603050405020304" pitchFamily="18" charset="0"/>
                          <a:cs typeface="Times New Roman" panose="02020603050405020304" pitchFamily="18" charset="0"/>
                        </a:rPr>
                        <a:t>Kısmi uyumluyuz. Ekleriyle büyük oranda uyumluyuz. Tek sorun; 2000/29/EC Ek-3 deki Türkiye’den yasaklı bitki</a:t>
                      </a:r>
                      <a:r>
                        <a:rPr lang="tr-TR" sz="1400" baseline="0" dirty="0" smtClean="0">
                          <a:latin typeface="Times New Roman" panose="02020603050405020304" pitchFamily="18" charset="0"/>
                          <a:cs typeface="Times New Roman" panose="02020603050405020304" pitchFamily="18" charset="0"/>
                        </a:rPr>
                        <a:t> ve bitkisel ürünlerin durumu?</a:t>
                      </a:r>
                      <a:endParaRPr lang="tr-TR" sz="1400" dirty="0" smtClean="0">
                        <a:latin typeface="Times New Roman" panose="02020603050405020304" pitchFamily="18" charset="0"/>
                        <a:cs typeface="Times New Roman" panose="02020603050405020304" pitchFamily="18" charset="0"/>
                      </a:endParaRPr>
                    </a:p>
                    <a:p>
                      <a:pPr algn="l">
                        <a:spcAft>
                          <a:spcPts val="0"/>
                        </a:spcAft>
                      </a:pP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r>
                        <a:rPr lang="tr-TR" sz="1400" u="none" kern="1200" dirty="0" smtClean="0">
                          <a:solidFill>
                            <a:schemeClr val="dk1"/>
                          </a:solidFill>
                          <a:effectLst/>
                          <a:latin typeface="Times New Roman" panose="02020603050405020304" pitchFamily="18" charset="0"/>
                          <a:ea typeface="+mn-ea"/>
                          <a:cs typeface="Times New Roman" panose="02020603050405020304" pitchFamily="18" charset="0"/>
                        </a:rPr>
                        <a:t>Bitki ve bitkisel ürünlerin ithalatında aranan</a:t>
                      </a:r>
                      <a:r>
                        <a:rPr lang="tr-TR" sz="1400" u="none" kern="1200" baseline="0" dirty="0" smtClean="0">
                          <a:solidFill>
                            <a:schemeClr val="dk1"/>
                          </a:solidFill>
                          <a:effectLst/>
                          <a:latin typeface="Times New Roman" panose="02020603050405020304" pitchFamily="18" charset="0"/>
                          <a:ea typeface="+mn-ea"/>
                          <a:cs typeface="Times New Roman" panose="02020603050405020304" pitchFamily="18" charset="0"/>
                        </a:rPr>
                        <a:t> bitki sağlığı gereksinimleri konusunda </a:t>
                      </a:r>
                      <a:r>
                        <a:rPr lang="tr-TR" sz="1400" u="none" kern="1200" dirty="0" smtClean="0">
                          <a:solidFill>
                            <a:schemeClr val="dk1"/>
                          </a:solidFill>
                          <a:effectLst/>
                          <a:latin typeface="Times New Roman" panose="02020603050405020304" pitchFamily="18" charset="0"/>
                          <a:ea typeface="+mn-ea"/>
                          <a:cs typeface="Times New Roman" panose="02020603050405020304" pitchFamily="18" charset="0"/>
                        </a:rPr>
                        <a:t>AB’nin bitki sağlığı konusundaki ana direktifine uyum sağlanmıştır.</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r>
            </a:tbl>
          </a:graphicData>
        </a:graphic>
      </p:graphicFrame>
      <p:sp>
        <p:nvSpPr>
          <p:cNvPr id="3" name="Dikdörtgen 2"/>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3533132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675609823"/>
              </p:ext>
            </p:extLst>
          </p:nvPr>
        </p:nvGraphicFramePr>
        <p:xfrm>
          <a:off x="755574" y="1268760"/>
          <a:ext cx="7937088" cy="5392896"/>
        </p:xfrm>
        <a:graphic>
          <a:graphicData uri="http://schemas.openxmlformats.org/drawingml/2006/table">
            <a:tbl>
              <a:tblPr firstRow="1" bandRow="1">
                <a:tableStyleId>{5C22544A-7EE6-4342-B048-85BDC9FD1C3A}</a:tableStyleId>
              </a:tblPr>
              <a:tblGrid>
                <a:gridCol w="2038278"/>
                <a:gridCol w="1966270"/>
                <a:gridCol w="1966270"/>
                <a:gridCol w="1966270"/>
              </a:tblGrid>
              <a:tr h="5392896">
                <a:tc>
                  <a:txBody>
                    <a:bodyPr/>
                    <a:lstStyle/>
                    <a:p>
                      <a:pPr algn="just">
                        <a:spcAft>
                          <a:spcPts val="0"/>
                        </a:spcAft>
                      </a:pPr>
                      <a:r>
                        <a:rPr lang="tr-TR" sz="1600" b="0" i="1" dirty="0" err="1">
                          <a:solidFill>
                            <a:schemeClr val="tx1"/>
                          </a:solidFill>
                          <a:effectLst/>
                          <a:latin typeface="Times New Roman" panose="02020603050405020304" pitchFamily="18" charset="0"/>
                          <a:ea typeface="Times New Roman" panose="02020603050405020304" pitchFamily="18" charset="0"/>
                        </a:rPr>
                        <a:t>Xanthomonas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axonopodis</a:t>
                      </a:r>
                      <a:r>
                        <a:rPr lang="tr-TR" sz="1600" b="0" dirty="0">
                          <a:solidFill>
                            <a:schemeClr val="tx1"/>
                          </a:solidFill>
                          <a:effectLst/>
                          <a:latin typeface="Times New Roman" panose="02020603050405020304" pitchFamily="18" charset="0"/>
                          <a:ea typeface="Times New Roman" panose="02020603050405020304" pitchFamily="18" charset="0"/>
                        </a:rPr>
                        <a:t> (turunçgillerde zararlı tüm ırkları), </a:t>
                      </a:r>
                      <a:r>
                        <a:rPr lang="tr-TR" sz="1600" b="0" i="1" dirty="0" err="1">
                          <a:solidFill>
                            <a:schemeClr val="tx1"/>
                          </a:solidFill>
                          <a:effectLst/>
                          <a:latin typeface="Times New Roman" panose="02020603050405020304" pitchFamily="18" charset="0"/>
                          <a:ea typeface="Times New Roman" panose="02020603050405020304" pitchFamily="18" charset="0"/>
                        </a:rPr>
                        <a:t>Phaeoramularia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angolensis</a:t>
                      </a:r>
                      <a:r>
                        <a:rPr lang="tr-TR" sz="1600" b="0" dirty="0">
                          <a:solidFill>
                            <a:schemeClr val="tx1"/>
                          </a:solidFill>
                          <a:effectLst/>
                          <a:latin typeface="Times New Roman" panose="02020603050405020304" pitchFamily="18" charset="0"/>
                          <a:ea typeface="Times New Roman" panose="02020603050405020304" pitchFamily="18" charset="0"/>
                        </a:rPr>
                        <a:t> ve </a:t>
                      </a:r>
                      <a:r>
                        <a:rPr lang="tr-TR" sz="1600" b="0" i="1" dirty="0" err="1">
                          <a:solidFill>
                            <a:schemeClr val="tx1"/>
                          </a:solidFill>
                          <a:effectLst/>
                          <a:latin typeface="Times New Roman" panose="02020603050405020304" pitchFamily="18" charset="0"/>
                          <a:ea typeface="Times New Roman" panose="02020603050405020304" pitchFamily="18" charset="0"/>
                        </a:rPr>
                        <a:t>Guignardia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citricarpa</a:t>
                      </a:r>
                      <a:r>
                        <a:rPr lang="tr-TR" sz="1600" b="0" dirty="0" err="1">
                          <a:solidFill>
                            <a:schemeClr val="tx1"/>
                          </a:solidFill>
                          <a:effectLst/>
                          <a:latin typeface="Times New Roman" panose="02020603050405020304" pitchFamily="18" charset="0"/>
                          <a:ea typeface="Times New Roman" panose="02020603050405020304" pitchFamily="18" charset="0"/>
                        </a:rPr>
                        <a:t>’dan</a:t>
                      </a:r>
                      <a:r>
                        <a:rPr lang="tr-TR" sz="1600" b="0" dirty="0">
                          <a:solidFill>
                            <a:schemeClr val="tx1"/>
                          </a:solidFill>
                          <a:effectLst/>
                          <a:latin typeface="Times New Roman" panose="02020603050405020304" pitchFamily="18" charset="0"/>
                          <a:ea typeface="Times New Roman" panose="02020603050405020304" pitchFamily="18" charset="0"/>
                        </a:rPr>
                        <a:t> Ari Bölgelerin Tanınması Hakkında Talimat</a:t>
                      </a:r>
                    </a:p>
                  </a:txBody>
                  <a:tcPr marL="68580" marR="68580" marT="0" marB="0">
                    <a:solidFill>
                      <a:schemeClr val="tx2">
                        <a:lumMod val="20000"/>
                        <a:lumOff val="80000"/>
                      </a:schemeClr>
                    </a:solidFill>
                  </a:tcPr>
                </a:tc>
                <a:tc>
                  <a:txBody>
                    <a:bodyPr/>
                    <a:lstStyle/>
                    <a:p>
                      <a:pPr algn="just">
                        <a:spcAft>
                          <a:spcPts val="0"/>
                        </a:spcAft>
                        <a:tabLst>
                          <a:tab pos="900430" algn="ctr"/>
                          <a:tab pos="1260475" algn="l"/>
                          <a:tab pos="1903095" algn="r"/>
                          <a:tab pos="1960245" algn="l"/>
                        </a:tabLst>
                      </a:pPr>
                      <a:r>
                        <a:rPr lang="tr-TR" sz="1600" b="0" dirty="0" err="1">
                          <a:solidFill>
                            <a:schemeClr val="tx1"/>
                          </a:solidFill>
                          <a:effectLst/>
                          <a:latin typeface="Times New Roman" panose="02020603050405020304" pitchFamily="18" charset="0"/>
                          <a:ea typeface="Times New Roman" panose="02020603050405020304" pitchFamily="18" charset="0"/>
                        </a:rPr>
                        <a:t>Commission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u="none" strike="noStrike" dirty="0" err="1">
                          <a:solidFill>
                            <a:schemeClr val="tx1"/>
                          </a:solidFill>
                          <a:effectLst/>
                          <a:latin typeface="Times New Roman" panose="02020603050405020304" pitchFamily="18" charset="0"/>
                          <a:ea typeface="Times New Roman" panose="02020603050405020304" pitchFamily="18" charset="0"/>
                        </a:rPr>
                        <a:t>Decision</a:t>
                      </a:r>
                      <a:r>
                        <a:rPr lang="tr-TR" sz="1600" b="0" u="none" strike="noStrike" dirty="0">
                          <a:solidFill>
                            <a:schemeClr val="tx1"/>
                          </a:solidFill>
                          <a:effectLst/>
                          <a:latin typeface="Times New Roman" panose="02020603050405020304" pitchFamily="18" charset="0"/>
                          <a:ea typeface="Times New Roman" panose="02020603050405020304" pitchFamily="18" charset="0"/>
                        </a:rPr>
                        <a:t> </a:t>
                      </a:r>
                      <a:r>
                        <a:rPr lang="tr-TR" sz="1600" b="1" u="none" strike="noStrike" dirty="0">
                          <a:solidFill>
                            <a:schemeClr val="tx1"/>
                          </a:solidFill>
                          <a:effectLst/>
                          <a:latin typeface="Times New Roman" panose="02020603050405020304" pitchFamily="18" charset="0"/>
                          <a:ea typeface="Times New Roman" panose="02020603050405020304" pitchFamily="18" charset="0"/>
                        </a:rPr>
                        <a:t>2006/473/EC</a:t>
                      </a:r>
                      <a:r>
                        <a:rPr lang="tr-TR" sz="1600" b="1" u="sng" dirty="0">
                          <a:solidFill>
                            <a:schemeClr val="tx1"/>
                          </a:solidFill>
                          <a:effectLst/>
                          <a:latin typeface="Times New Roman" panose="02020603050405020304" pitchFamily="18" charset="0"/>
                          <a:ea typeface="Times New Roman" panose="02020603050405020304" pitchFamily="18" charset="0"/>
                        </a:rPr>
                        <a:t> </a:t>
                      </a:r>
                      <a:r>
                        <a:rPr lang="tr-TR" sz="1600" b="0" dirty="0">
                          <a:solidFill>
                            <a:schemeClr val="tx1"/>
                          </a:solidFill>
                          <a:effectLst/>
                          <a:latin typeface="Times New Roman" panose="02020603050405020304" pitchFamily="18" charset="0"/>
                          <a:ea typeface="Times New Roman" panose="02020603050405020304" pitchFamily="18" charset="0"/>
                        </a:rPr>
                        <a:t>of </a:t>
                      </a:r>
                      <a:r>
                        <a:rPr lang="tr-TR" sz="1600" b="1" dirty="0">
                          <a:solidFill>
                            <a:schemeClr val="tx1"/>
                          </a:solidFill>
                          <a:effectLst/>
                          <a:latin typeface="Times New Roman" panose="02020603050405020304" pitchFamily="18" charset="0"/>
                          <a:ea typeface="Times New Roman" panose="02020603050405020304" pitchFamily="18" charset="0"/>
                        </a:rPr>
                        <a:t>   </a:t>
                      </a:r>
                      <a:r>
                        <a:rPr lang="tr-TR" sz="1600" b="0" dirty="0">
                          <a:solidFill>
                            <a:schemeClr val="tx1"/>
                          </a:solidFill>
                          <a:effectLst/>
                          <a:latin typeface="Times New Roman" panose="02020603050405020304" pitchFamily="18" charset="0"/>
                          <a:ea typeface="Times New Roman" panose="02020603050405020304" pitchFamily="18" charset="0"/>
                        </a:rPr>
                        <a:t>5</a:t>
                      </a:r>
                      <a:r>
                        <a:rPr lang="tr-TR" sz="1600" b="1"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July</a:t>
                      </a:r>
                      <a:r>
                        <a:rPr lang="tr-TR" sz="1600" b="0" dirty="0">
                          <a:solidFill>
                            <a:schemeClr val="tx1"/>
                          </a:solidFill>
                          <a:effectLst/>
                          <a:latin typeface="Times New Roman" panose="02020603050405020304" pitchFamily="18" charset="0"/>
                          <a:ea typeface="Times New Roman" panose="02020603050405020304" pitchFamily="18" charset="0"/>
                        </a:rPr>
                        <a:t> 2006 </a:t>
                      </a:r>
                      <a:r>
                        <a:rPr lang="tr-TR" sz="1600" b="0" dirty="0" err="1">
                          <a:solidFill>
                            <a:schemeClr val="tx1"/>
                          </a:solidFill>
                          <a:effectLst/>
                          <a:latin typeface="Times New Roman" panose="02020603050405020304" pitchFamily="18" charset="0"/>
                          <a:ea typeface="Times New Roman" panose="02020603050405020304" pitchFamily="18" charset="0"/>
                        </a:rPr>
                        <a:t>recognising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certain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third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countries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certain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areas</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third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countries</a:t>
                      </a:r>
                      <a:r>
                        <a:rPr lang="tr-TR" sz="1600" b="0" dirty="0">
                          <a:solidFill>
                            <a:schemeClr val="tx1"/>
                          </a:solidFill>
                          <a:effectLst/>
                          <a:latin typeface="Times New Roman" panose="02020603050405020304" pitchFamily="18" charset="0"/>
                          <a:ea typeface="Times New Roman" panose="02020603050405020304" pitchFamily="18" charset="0"/>
                        </a:rPr>
                        <a:t> as </a:t>
                      </a:r>
                      <a:r>
                        <a:rPr lang="tr-TR" sz="1600" b="0" dirty="0" err="1">
                          <a:solidFill>
                            <a:schemeClr val="tx1"/>
                          </a:solidFill>
                          <a:effectLst/>
                          <a:latin typeface="Times New Roman" panose="02020603050405020304" pitchFamily="18" charset="0"/>
                          <a:ea typeface="Times New Roman" panose="02020603050405020304" pitchFamily="18" charset="0"/>
                        </a:rPr>
                        <a:t>being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free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from</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Xanthomonas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campestris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all</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strains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pathogenic</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Citrus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Cercospora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angolensis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Carv</a:t>
                      </a:r>
                      <a:r>
                        <a:rPr lang="tr-TR" sz="1600" b="0" dirty="0">
                          <a:solidFill>
                            <a:schemeClr val="tx1"/>
                          </a:solidFill>
                          <a:effectLst/>
                          <a:latin typeface="Times New Roman" panose="02020603050405020304" pitchFamily="18" charset="0"/>
                          <a:ea typeface="Times New Roman" panose="02020603050405020304" pitchFamily="18" charset="0"/>
                        </a:rPr>
                        <a:t>. et Mendes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Guignardia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citricarpa</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Kiely</a:t>
                      </a:r>
                      <a:endParaRPr lang="tr-TR" sz="16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Yayım:</a:t>
                      </a:r>
                      <a:r>
                        <a:rPr lang="tr-TR" sz="1600" dirty="0">
                          <a:solidFill>
                            <a:schemeClr val="tx1"/>
                          </a:solidFill>
                          <a:effectLst/>
                          <a:latin typeface="Times New Roman" panose="02020603050405020304" pitchFamily="18" charset="0"/>
                          <a:ea typeface="Times New Roman" panose="02020603050405020304" pitchFamily="18" charset="0"/>
                        </a:rPr>
                        <a:t> </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11.10.2013- 1874 Talimat </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Yürürlük:</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11.10.2013</a:t>
                      </a:r>
                    </a:p>
                  </a:txBody>
                  <a:tcPr marL="68580" marR="68580" marT="0" marB="0">
                    <a:solidFill>
                      <a:schemeClr val="tx2">
                        <a:lumMod val="20000"/>
                        <a:lumOff val="80000"/>
                      </a:schemeClr>
                    </a:solidFill>
                  </a:tcPr>
                </a:tc>
                <a:tc>
                  <a:txBody>
                    <a:bodyPr/>
                    <a:lstStyle/>
                    <a:p>
                      <a:pPr algn="l">
                        <a:spcAft>
                          <a:spcPts val="0"/>
                        </a:spcAft>
                      </a:pPr>
                      <a:r>
                        <a:rPr lang="tr-TR" sz="1600" b="0" i="1" dirty="0" err="1">
                          <a:solidFill>
                            <a:schemeClr val="tx1"/>
                          </a:solidFill>
                          <a:effectLst/>
                          <a:latin typeface="Times New Roman" panose="02020603050405020304" pitchFamily="18" charset="0"/>
                          <a:ea typeface="Times New Roman" panose="02020603050405020304" pitchFamily="18" charset="0"/>
                        </a:rPr>
                        <a:t>Citrus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dirty="0">
                          <a:solidFill>
                            <a:schemeClr val="tx1"/>
                          </a:solidFill>
                          <a:effectLst/>
                          <a:latin typeface="Times New Roman" panose="02020603050405020304" pitchFamily="18" charset="0"/>
                          <a:ea typeface="Times New Roman" panose="02020603050405020304" pitchFamily="18" charset="0"/>
                        </a:rPr>
                        <a:t>L., </a:t>
                      </a:r>
                      <a:r>
                        <a:rPr lang="tr-TR" sz="1600" b="0" i="1" dirty="0" err="1">
                          <a:solidFill>
                            <a:schemeClr val="tx1"/>
                          </a:solidFill>
                          <a:effectLst/>
                          <a:latin typeface="Times New Roman" panose="02020603050405020304" pitchFamily="18" charset="0"/>
                          <a:ea typeface="Times New Roman" panose="02020603050405020304" pitchFamily="18" charset="0"/>
                        </a:rPr>
                        <a:t>Fortunella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Swingle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Poncirus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dirty="0">
                          <a:solidFill>
                            <a:schemeClr val="tx1"/>
                          </a:solidFill>
                          <a:effectLst/>
                          <a:latin typeface="Times New Roman" panose="02020603050405020304" pitchFamily="18" charset="0"/>
                          <a:ea typeface="Times New Roman" panose="02020603050405020304" pitchFamily="18" charset="0"/>
                        </a:rPr>
                        <a:t>Raf. ve melezlerinin ülke içerisine girişine izin vermek amacıyla, </a:t>
                      </a:r>
                      <a:r>
                        <a:rPr lang="tr-TR" sz="1600" b="0" i="1" dirty="0" err="1">
                          <a:solidFill>
                            <a:schemeClr val="tx1"/>
                          </a:solidFill>
                          <a:effectLst/>
                          <a:latin typeface="Times New Roman" panose="02020603050405020304" pitchFamily="18" charset="0"/>
                          <a:ea typeface="Times New Roman" panose="02020603050405020304" pitchFamily="18" charset="0"/>
                        </a:rPr>
                        <a:t>Xanthomonas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axonopodis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dirty="0">
                          <a:solidFill>
                            <a:schemeClr val="tx1"/>
                          </a:solidFill>
                          <a:effectLst/>
                          <a:latin typeface="Times New Roman" panose="02020603050405020304" pitchFamily="18" charset="0"/>
                          <a:ea typeface="Times New Roman" panose="02020603050405020304" pitchFamily="18" charset="0"/>
                        </a:rPr>
                        <a:t>(turunçgillerde zararlı tüm ırkları), </a:t>
                      </a:r>
                      <a:r>
                        <a:rPr lang="tr-TR" sz="1600" b="0" i="1" dirty="0" err="1">
                          <a:solidFill>
                            <a:schemeClr val="tx1"/>
                          </a:solidFill>
                          <a:effectLst/>
                          <a:latin typeface="Times New Roman" panose="02020603050405020304" pitchFamily="18" charset="0"/>
                          <a:ea typeface="Times New Roman" panose="02020603050405020304" pitchFamily="18" charset="0"/>
                        </a:rPr>
                        <a:t>Phaeoramularia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angolensis</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dirty="0">
                          <a:solidFill>
                            <a:schemeClr val="tx1"/>
                          </a:solidFill>
                          <a:effectLst/>
                          <a:latin typeface="Times New Roman" panose="02020603050405020304" pitchFamily="18" charset="0"/>
                          <a:ea typeface="Times New Roman" panose="02020603050405020304" pitchFamily="18" charset="0"/>
                        </a:rPr>
                        <a:t>ve </a:t>
                      </a:r>
                      <a:r>
                        <a:rPr lang="tr-TR" sz="1600" b="0" i="1" dirty="0" err="1">
                          <a:solidFill>
                            <a:schemeClr val="tx1"/>
                          </a:solidFill>
                          <a:effectLst/>
                          <a:latin typeface="Times New Roman" panose="02020603050405020304" pitchFamily="18" charset="0"/>
                          <a:ea typeface="Times New Roman" panose="02020603050405020304" pitchFamily="18" charset="0"/>
                        </a:rPr>
                        <a:t>Guignardia</a:t>
                      </a:r>
                      <a:r>
                        <a:rPr lang="tr-TR" sz="1600" b="0" i="1" dirty="0">
                          <a:solidFill>
                            <a:schemeClr val="tx1"/>
                          </a:solidFill>
                          <a:effectLst/>
                          <a:latin typeface="Times New Roman" panose="02020603050405020304" pitchFamily="18" charset="0"/>
                          <a:ea typeface="Times New Roman" panose="02020603050405020304" pitchFamily="18" charset="0"/>
                        </a:rPr>
                        <a:t> </a:t>
                      </a:r>
                      <a:r>
                        <a:rPr lang="tr-TR" sz="1600" b="0" i="1" dirty="0" err="1">
                          <a:solidFill>
                            <a:schemeClr val="tx1"/>
                          </a:solidFill>
                          <a:effectLst/>
                          <a:latin typeface="Times New Roman" panose="02020603050405020304" pitchFamily="18" charset="0"/>
                          <a:ea typeface="Times New Roman" panose="02020603050405020304" pitchFamily="18" charset="0"/>
                        </a:rPr>
                        <a:t>citricarpa</a:t>
                      </a:r>
                      <a:r>
                        <a:rPr lang="tr-TR" sz="1600" b="0" dirty="0" err="1">
                          <a:solidFill>
                            <a:schemeClr val="tx1"/>
                          </a:solidFill>
                          <a:effectLst/>
                          <a:latin typeface="Times New Roman" panose="02020603050405020304" pitchFamily="18" charset="0"/>
                          <a:ea typeface="Times New Roman" panose="02020603050405020304" pitchFamily="18" charset="0"/>
                        </a:rPr>
                        <a:t>’dan</a:t>
                      </a:r>
                      <a:r>
                        <a:rPr lang="tr-TR" sz="1600" b="0" dirty="0">
                          <a:solidFill>
                            <a:schemeClr val="tx1"/>
                          </a:solidFill>
                          <a:effectLst/>
                          <a:latin typeface="Times New Roman" panose="02020603050405020304" pitchFamily="18" charset="0"/>
                          <a:ea typeface="Times New Roman" panose="02020603050405020304" pitchFamily="18" charset="0"/>
                        </a:rPr>
                        <a:t> ari olan ülkeler ile bu ülkelerin söz konusu zararlı organizmalardan ari alanlarının tanınması ile ilgili usul ve esaslar düzenlenmiştir.</a:t>
                      </a:r>
                    </a:p>
                  </a:txBody>
                  <a:tcPr marL="68580" marR="68580" marT="0" marB="0">
                    <a:solidFill>
                      <a:schemeClr val="tx2">
                        <a:lumMod val="20000"/>
                        <a:lumOff val="80000"/>
                      </a:schemeClr>
                    </a:solidFill>
                  </a:tcPr>
                </a:tc>
              </a:tr>
            </a:tbl>
          </a:graphicData>
        </a:graphic>
      </p:graphicFrame>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3843710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243287685"/>
              </p:ext>
            </p:extLst>
          </p:nvPr>
        </p:nvGraphicFramePr>
        <p:xfrm>
          <a:off x="755577" y="1196752"/>
          <a:ext cx="7848871" cy="5564728"/>
        </p:xfrm>
        <a:graphic>
          <a:graphicData uri="http://schemas.openxmlformats.org/drawingml/2006/table">
            <a:tbl>
              <a:tblPr firstRow="1" bandRow="1">
                <a:tableStyleId>{5C22544A-7EE6-4342-B048-85BDC9FD1C3A}</a:tableStyleId>
              </a:tblPr>
              <a:tblGrid>
                <a:gridCol w="2614237"/>
                <a:gridCol w="1744878"/>
                <a:gridCol w="1744878"/>
                <a:gridCol w="1744878"/>
              </a:tblGrid>
              <a:tr h="5564728">
                <a:tc>
                  <a:txBody>
                    <a:bodyPr/>
                    <a:lstStyle/>
                    <a:p>
                      <a:pPr algn="just">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Bitki</a:t>
                      </a:r>
                      <a:r>
                        <a:rPr lang="tr-TR" sz="1600" b="0" baseline="0" dirty="0" smtClean="0">
                          <a:solidFill>
                            <a:schemeClr val="tx1"/>
                          </a:solidFill>
                          <a:effectLst/>
                          <a:latin typeface="Times New Roman" panose="02020603050405020304" pitchFamily="18" charset="0"/>
                          <a:ea typeface="Times New Roman" panose="02020603050405020304" pitchFamily="18" charset="0"/>
                        </a:rPr>
                        <a:t> </a:t>
                      </a:r>
                      <a:r>
                        <a:rPr lang="tr-TR" sz="1600" b="0" dirty="0" smtClean="0">
                          <a:solidFill>
                            <a:schemeClr val="tx1"/>
                          </a:solidFill>
                          <a:effectLst/>
                          <a:latin typeface="Times New Roman" panose="02020603050405020304" pitchFamily="18" charset="0"/>
                          <a:ea typeface="Times New Roman" panose="02020603050405020304" pitchFamily="18" charset="0"/>
                        </a:rPr>
                        <a:t>Karantinası </a:t>
                      </a:r>
                      <a:r>
                        <a:rPr lang="tr-TR" sz="1600" b="0" dirty="0">
                          <a:solidFill>
                            <a:schemeClr val="tx1"/>
                          </a:solidFill>
                          <a:effectLst/>
                          <a:latin typeface="Times New Roman" panose="02020603050405020304" pitchFamily="18" charset="0"/>
                          <a:ea typeface="Times New Roman" panose="02020603050405020304" pitchFamily="18" charset="0"/>
                        </a:rPr>
                        <a:t>Yönetmeliği Ek-5’de listelenen bitki bitkisel ürün ve diğer maddelerin beyan ve bitki sağlığı kontrollerinin ülkeye giriş noktası dışında yada giriş noktasına yakın bir yerde yapılabilmesi ve bu kontrollere ilişkin koşulların belirlenmesi </a:t>
                      </a:r>
                    </a:p>
                  </a:txBody>
                  <a:tcPr marL="68580" marR="68580" marT="0" marB="0">
                    <a:solidFill>
                      <a:schemeClr val="tx2">
                        <a:lumMod val="20000"/>
                        <a:lumOff val="80000"/>
                      </a:schemeClr>
                    </a:solidFill>
                  </a:tcPr>
                </a:tc>
                <a:tc>
                  <a:txBody>
                    <a:bodyPr/>
                    <a:lstStyle/>
                    <a:p>
                      <a:pPr algn="just">
                        <a:spcAft>
                          <a:spcPts val="0"/>
                        </a:spcAft>
                      </a:pPr>
                      <a:r>
                        <a:rPr lang="tr-TR" sz="1600" b="1" dirty="0" err="1">
                          <a:solidFill>
                            <a:schemeClr val="tx1"/>
                          </a:solidFill>
                          <a:effectLst/>
                          <a:latin typeface="Times New Roman" panose="02020603050405020304" pitchFamily="18" charset="0"/>
                          <a:ea typeface="Times New Roman" panose="02020603050405020304" pitchFamily="18" charset="0"/>
                        </a:rPr>
                        <a:t>Commission</a:t>
                      </a:r>
                      <a:r>
                        <a:rPr lang="tr-TR" sz="1600" b="1" dirty="0">
                          <a:solidFill>
                            <a:schemeClr val="tx1"/>
                          </a:solidFill>
                          <a:effectLst/>
                          <a:latin typeface="Times New Roman" panose="02020603050405020304" pitchFamily="18" charset="0"/>
                          <a:ea typeface="Times New Roman" panose="02020603050405020304" pitchFamily="18" charset="0"/>
                        </a:rPr>
                        <a:t> </a:t>
                      </a:r>
                      <a:r>
                        <a:rPr lang="tr-TR" sz="1600" b="1" u="none" strike="noStrike" dirty="0">
                          <a:solidFill>
                            <a:schemeClr val="tx1"/>
                          </a:solidFill>
                          <a:effectLst/>
                          <a:latin typeface="Times New Roman" panose="02020603050405020304" pitchFamily="18" charset="0"/>
                          <a:ea typeface="Times New Roman" panose="02020603050405020304" pitchFamily="18" charset="0"/>
                        </a:rPr>
                        <a:t>Directive 2004/103/EC</a:t>
                      </a:r>
                      <a:r>
                        <a:rPr lang="tr-TR" sz="1600" b="0" dirty="0">
                          <a:solidFill>
                            <a:schemeClr val="tx1"/>
                          </a:solidFill>
                          <a:effectLst/>
                          <a:latin typeface="Times New Roman" panose="02020603050405020304" pitchFamily="18" charset="0"/>
                          <a:ea typeface="Times New Roman" panose="02020603050405020304" pitchFamily="18" charset="0"/>
                        </a:rPr>
                        <a:t> of   7 </a:t>
                      </a:r>
                      <a:r>
                        <a:rPr lang="tr-TR" sz="1600" b="0" dirty="0" err="1">
                          <a:solidFill>
                            <a:schemeClr val="tx1"/>
                          </a:solidFill>
                          <a:effectLst/>
                          <a:latin typeface="Times New Roman" panose="02020603050405020304" pitchFamily="18" charset="0"/>
                          <a:ea typeface="Times New Roman" panose="02020603050405020304" pitchFamily="18" charset="0"/>
                        </a:rPr>
                        <a:t>October</a:t>
                      </a:r>
                      <a:r>
                        <a:rPr lang="tr-TR" sz="1600" b="0" dirty="0">
                          <a:solidFill>
                            <a:schemeClr val="tx1"/>
                          </a:solidFill>
                          <a:effectLst/>
                          <a:latin typeface="Times New Roman" panose="02020603050405020304" pitchFamily="18" charset="0"/>
                          <a:ea typeface="Times New Roman" panose="02020603050405020304" pitchFamily="18" charset="0"/>
                        </a:rPr>
                        <a:t> 2004 on </a:t>
                      </a:r>
                      <a:r>
                        <a:rPr lang="tr-TR" sz="1600" b="0" dirty="0" err="1">
                          <a:solidFill>
                            <a:schemeClr val="tx1"/>
                          </a:solidFill>
                          <a:effectLst/>
                          <a:latin typeface="Times New Roman" panose="02020603050405020304" pitchFamily="18" charset="0"/>
                          <a:ea typeface="Times New Roman" panose="02020603050405020304" pitchFamily="18" charset="0"/>
                        </a:rPr>
                        <a:t>identity</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health</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checks</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plants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products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other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objects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listed</a:t>
                      </a:r>
                      <a:r>
                        <a:rPr lang="tr-TR" sz="1600" b="0" dirty="0">
                          <a:solidFill>
                            <a:schemeClr val="tx1"/>
                          </a:solidFill>
                          <a:effectLst/>
                          <a:latin typeface="Times New Roman" panose="02020603050405020304" pitchFamily="18" charset="0"/>
                          <a:ea typeface="Times New Roman" panose="02020603050405020304" pitchFamily="18" charset="0"/>
                        </a:rPr>
                        <a:t> in </a:t>
                      </a:r>
                      <a:r>
                        <a:rPr lang="tr-TR" sz="1600" b="0" dirty="0" err="1">
                          <a:solidFill>
                            <a:schemeClr val="tx1"/>
                          </a:solidFill>
                          <a:effectLst/>
                          <a:latin typeface="Times New Roman" panose="02020603050405020304" pitchFamily="18" charset="0"/>
                          <a:ea typeface="Times New Roman" panose="02020603050405020304" pitchFamily="18" charset="0"/>
                        </a:rPr>
                        <a:t>Part</a:t>
                      </a:r>
                      <a:r>
                        <a:rPr lang="tr-TR" sz="1600" b="0" dirty="0">
                          <a:solidFill>
                            <a:schemeClr val="tx1"/>
                          </a:solidFill>
                          <a:effectLst/>
                          <a:latin typeface="Times New Roman" panose="02020603050405020304" pitchFamily="18" charset="0"/>
                          <a:ea typeface="Times New Roman" panose="02020603050405020304" pitchFamily="18" charset="0"/>
                        </a:rPr>
                        <a:t> B of </a:t>
                      </a:r>
                      <a:r>
                        <a:rPr lang="tr-TR" sz="1600" b="0" dirty="0" err="1">
                          <a:solidFill>
                            <a:schemeClr val="tx1"/>
                          </a:solidFill>
                          <a:effectLst/>
                          <a:latin typeface="Times New Roman" panose="02020603050405020304" pitchFamily="18" charset="0"/>
                          <a:ea typeface="Times New Roman" panose="02020603050405020304" pitchFamily="18" charset="0"/>
                        </a:rPr>
                        <a:t>Annex</a:t>
                      </a:r>
                      <a:r>
                        <a:rPr lang="tr-TR" sz="1600" b="0" dirty="0">
                          <a:solidFill>
                            <a:schemeClr val="tx1"/>
                          </a:solidFill>
                          <a:effectLst/>
                          <a:latin typeface="Times New Roman" panose="02020603050405020304" pitchFamily="18" charset="0"/>
                          <a:ea typeface="Times New Roman" panose="02020603050405020304" pitchFamily="18" charset="0"/>
                        </a:rPr>
                        <a:t> V </a:t>
                      </a:r>
                      <a:r>
                        <a:rPr lang="tr-TR" sz="1600" b="0" dirty="0" err="1">
                          <a:solidFill>
                            <a:schemeClr val="tx1"/>
                          </a:solidFill>
                          <a:effectLst/>
                          <a:latin typeface="Times New Roman" panose="02020603050405020304" pitchFamily="18" charset="0"/>
                          <a:ea typeface="Times New Roman" panose="02020603050405020304" pitchFamily="18" charset="0"/>
                        </a:rPr>
                        <a:t>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Council</a:t>
                      </a:r>
                      <a:r>
                        <a:rPr lang="tr-TR" sz="1600" b="0" dirty="0">
                          <a:solidFill>
                            <a:schemeClr val="tx1"/>
                          </a:solidFill>
                          <a:effectLst/>
                          <a:latin typeface="Times New Roman" panose="02020603050405020304" pitchFamily="18" charset="0"/>
                          <a:ea typeface="Times New Roman" panose="02020603050405020304" pitchFamily="18" charset="0"/>
                        </a:rPr>
                        <a:t> Directive 2000/29/EC, </a:t>
                      </a:r>
                      <a:r>
                        <a:rPr lang="tr-TR" sz="1600" b="0" dirty="0" err="1">
                          <a:solidFill>
                            <a:schemeClr val="tx1"/>
                          </a:solidFill>
                          <a:effectLst/>
                          <a:latin typeface="Times New Roman" panose="02020603050405020304" pitchFamily="18" charset="0"/>
                          <a:ea typeface="Times New Roman" panose="02020603050405020304" pitchFamily="18" charset="0"/>
                        </a:rPr>
                        <a:t>which</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may</a:t>
                      </a:r>
                      <a:r>
                        <a:rPr lang="tr-TR" sz="1600" b="0" dirty="0">
                          <a:solidFill>
                            <a:schemeClr val="tx1"/>
                          </a:solidFill>
                          <a:effectLst/>
                          <a:latin typeface="Times New Roman" panose="02020603050405020304" pitchFamily="18" charset="0"/>
                          <a:ea typeface="Times New Roman" panose="02020603050405020304" pitchFamily="18" charset="0"/>
                        </a:rPr>
                        <a:t> be </a:t>
                      </a:r>
                      <a:r>
                        <a:rPr lang="tr-TR" sz="1600" b="0" dirty="0" err="1">
                          <a:solidFill>
                            <a:schemeClr val="tx1"/>
                          </a:solidFill>
                          <a:effectLst/>
                          <a:latin typeface="Times New Roman" panose="02020603050405020304" pitchFamily="18" charset="0"/>
                          <a:ea typeface="Times New Roman" panose="02020603050405020304" pitchFamily="18" charset="0"/>
                        </a:rPr>
                        <a:t>carried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out</a:t>
                      </a:r>
                      <a:r>
                        <a:rPr lang="tr-TR" sz="1600" b="0" dirty="0">
                          <a:solidFill>
                            <a:schemeClr val="tx1"/>
                          </a:solidFill>
                          <a:effectLst/>
                          <a:latin typeface="Times New Roman" panose="02020603050405020304" pitchFamily="18" charset="0"/>
                          <a:ea typeface="Times New Roman" panose="02020603050405020304" pitchFamily="18" charset="0"/>
                        </a:rPr>
                        <a:t> at a </a:t>
                      </a:r>
                      <a:r>
                        <a:rPr lang="tr-TR" sz="1600" b="0" dirty="0" err="1">
                          <a:solidFill>
                            <a:schemeClr val="tx1"/>
                          </a:solidFill>
                          <a:effectLst/>
                          <a:latin typeface="Times New Roman" panose="02020603050405020304" pitchFamily="18" charset="0"/>
                          <a:ea typeface="Times New Roman" panose="02020603050405020304" pitchFamily="18" charset="0"/>
                        </a:rPr>
                        <a:t>place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other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than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point</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entry</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into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Community</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 </a:t>
                      </a:r>
                      <a:r>
                        <a:rPr lang="tr-TR" sz="1600" b="0" dirty="0" err="1">
                          <a:solidFill>
                            <a:schemeClr val="tx1"/>
                          </a:solidFill>
                          <a:effectLst/>
                          <a:latin typeface="Times New Roman" panose="02020603050405020304" pitchFamily="18" charset="0"/>
                          <a:ea typeface="Times New Roman" panose="02020603050405020304" pitchFamily="18" charset="0"/>
                        </a:rPr>
                        <a:t>place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close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by</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specifying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conditions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related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these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checks</a:t>
                      </a:r>
                      <a:endParaRPr lang="tr-TR"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Yayım:</a:t>
                      </a:r>
                      <a:r>
                        <a:rPr lang="tr-TR" sz="1600" dirty="0">
                          <a:solidFill>
                            <a:schemeClr val="tx1"/>
                          </a:solidFill>
                          <a:effectLst/>
                          <a:latin typeface="Times New Roman" panose="02020603050405020304" pitchFamily="18" charset="0"/>
                          <a:ea typeface="Times New Roman" panose="02020603050405020304" pitchFamily="18" charset="0"/>
                        </a:rPr>
                        <a:t> </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29.12.2013-28866 R.G.</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Yürürlük:</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01.01.2015</a:t>
                      </a:r>
                    </a:p>
                  </a:txBody>
                  <a:tcPr marL="68580" marR="68580" marT="0" marB="0">
                    <a:solidFill>
                      <a:schemeClr val="tx2">
                        <a:lumMod val="20000"/>
                        <a:lumOff val="80000"/>
                      </a:schemeClr>
                    </a:solidFill>
                  </a:tcPr>
                </a:tc>
                <a:tc>
                  <a:txBody>
                    <a:bodyPr/>
                    <a:lstStyle/>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Ek-5’de listelenen bitki bitkisel ürün ve diğer maddelerin beyan ve bitki sağlığı kontrollerinin ülkeye giriş noktası dışında yada giriş noktasına yakın bir yerde yapılabilmesi ve bu kontrollere ilişkin koşulların belirlenmesi sağlanmıştır.</a:t>
                      </a:r>
                    </a:p>
                  </a:txBody>
                  <a:tcPr marL="68580" marR="68580" marT="0" marB="0">
                    <a:solidFill>
                      <a:schemeClr val="tx2">
                        <a:lumMod val="20000"/>
                        <a:lumOff val="80000"/>
                      </a:schemeClr>
                    </a:solidFill>
                  </a:tcPr>
                </a:tc>
              </a:tr>
            </a:tbl>
          </a:graphicData>
        </a:graphic>
      </p:graphicFrame>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1032441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485546066"/>
              </p:ext>
            </p:extLst>
          </p:nvPr>
        </p:nvGraphicFramePr>
        <p:xfrm>
          <a:off x="755576" y="1397000"/>
          <a:ext cx="7776864" cy="3901440"/>
        </p:xfrm>
        <a:graphic>
          <a:graphicData uri="http://schemas.openxmlformats.org/drawingml/2006/table">
            <a:tbl>
              <a:tblPr firstRow="1" bandRow="1">
                <a:tableStyleId>{5C22544A-7EE6-4342-B048-85BDC9FD1C3A}</a:tableStyleId>
              </a:tblPr>
              <a:tblGrid>
                <a:gridCol w="2292424"/>
                <a:gridCol w="1812032"/>
                <a:gridCol w="1440160"/>
                <a:gridCol w="2232248"/>
              </a:tblGrid>
              <a:tr h="370840">
                <a:tc>
                  <a:txBody>
                    <a:bodyPr/>
                    <a:lstStyle/>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Acil </a:t>
                      </a:r>
                      <a:r>
                        <a:rPr lang="tr-TR" sz="1600" b="0" dirty="0">
                          <a:solidFill>
                            <a:schemeClr val="tx1"/>
                          </a:solidFill>
                          <a:effectLst/>
                          <a:latin typeface="Times New Roman" panose="02020603050405020304" pitchFamily="18" charset="0"/>
                          <a:ea typeface="Times New Roman" panose="02020603050405020304" pitchFamily="18" charset="0"/>
                        </a:rPr>
                        <a:t>bitki sağlığı tehlikesi gösteren ve ülkeye girişi yapılmak istenen bitki ve bitkisel ürünlerin veya zararlı organizmaların alıkoyma bildirimi </a:t>
                      </a:r>
                    </a:p>
                  </a:txBody>
                  <a:tcPr marL="68580" marR="68580" marT="0" marB="0">
                    <a:solidFill>
                      <a:schemeClr val="tx2">
                        <a:lumMod val="20000"/>
                        <a:lumOff val="80000"/>
                      </a:schemeClr>
                    </a:solidFill>
                  </a:tcPr>
                </a:tc>
                <a:tc>
                  <a:txBody>
                    <a:bodyPr/>
                    <a:lstStyle/>
                    <a:p>
                      <a:pPr algn="just">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1" dirty="0" err="1" smtClean="0">
                          <a:solidFill>
                            <a:schemeClr val="tx1"/>
                          </a:solidFill>
                          <a:effectLst/>
                          <a:latin typeface="Times New Roman" panose="02020603050405020304" pitchFamily="18" charset="0"/>
                          <a:ea typeface="Times New Roman" panose="02020603050405020304" pitchFamily="18" charset="0"/>
                        </a:rPr>
                        <a:t>Commission</a:t>
                      </a:r>
                      <a:r>
                        <a:rPr lang="tr-TR" sz="1600" b="0" dirty="0" smtClean="0">
                          <a:solidFill>
                            <a:schemeClr val="tx1"/>
                          </a:solidFill>
                          <a:effectLst/>
                          <a:latin typeface="Times New Roman" panose="02020603050405020304" pitchFamily="18" charset="0"/>
                          <a:ea typeface="Times New Roman" panose="02020603050405020304" pitchFamily="18" charset="0"/>
                        </a:rPr>
                        <a:t> </a:t>
                      </a:r>
                      <a:r>
                        <a:rPr lang="tr-TR" sz="1600" b="1" u="none" strike="noStrike" dirty="0">
                          <a:solidFill>
                            <a:schemeClr val="tx1"/>
                          </a:solidFill>
                          <a:effectLst/>
                          <a:latin typeface="Times New Roman" panose="02020603050405020304" pitchFamily="18" charset="0"/>
                          <a:ea typeface="Times New Roman" panose="02020603050405020304" pitchFamily="18" charset="0"/>
                        </a:rPr>
                        <a:t>Directive 94/3/EC</a:t>
                      </a:r>
                      <a:r>
                        <a:rPr lang="tr-TR" sz="1600" b="0" dirty="0">
                          <a:solidFill>
                            <a:schemeClr val="tx1"/>
                          </a:solidFill>
                          <a:effectLst/>
                          <a:latin typeface="Times New Roman" panose="02020603050405020304" pitchFamily="18" charset="0"/>
                          <a:ea typeface="Times New Roman" panose="02020603050405020304" pitchFamily="18" charset="0"/>
                        </a:rPr>
                        <a:t> of         21 </a:t>
                      </a:r>
                      <a:r>
                        <a:rPr lang="tr-TR" sz="1600" b="0" dirty="0" err="1">
                          <a:solidFill>
                            <a:schemeClr val="tx1"/>
                          </a:solidFill>
                          <a:effectLst/>
                          <a:latin typeface="Times New Roman" panose="02020603050405020304" pitchFamily="18" charset="0"/>
                          <a:ea typeface="Times New Roman" panose="02020603050405020304" pitchFamily="18" charset="0"/>
                        </a:rPr>
                        <a:t>January</a:t>
                      </a:r>
                      <a:r>
                        <a:rPr lang="tr-TR" sz="1600" b="0" dirty="0">
                          <a:solidFill>
                            <a:schemeClr val="tx1"/>
                          </a:solidFill>
                          <a:effectLst/>
                          <a:latin typeface="Times New Roman" panose="02020603050405020304" pitchFamily="18" charset="0"/>
                          <a:ea typeface="Times New Roman" panose="02020603050405020304" pitchFamily="18" charset="0"/>
                        </a:rPr>
                        <a:t> 1994 </a:t>
                      </a:r>
                      <a:r>
                        <a:rPr lang="tr-TR" sz="1600" b="0" dirty="0" err="1">
                          <a:solidFill>
                            <a:schemeClr val="tx1"/>
                          </a:solidFill>
                          <a:effectLst/>
                          <a:latin typeface="Times New Roman" panose="02020603050405020304" pitchFamily="18" charset="0"/>
                          <a:ea typeface="Times New Roman" panose="02020603050405020304" pitchFamily="18" charset="0"/>
                        </a:rPr>
                        <a:t>establishing</a:t>
                      </a:r>
                      <a:r>
                        <a:rPr lang="tr-TR" sz="1600" b="0" dirty="0">
                          <a:solidFill>
                            <a:schemeClr val="tx1"/>
                          </a:solidFill>
                          <a:effectLst/>
                          <a:latin typeface="Times New Roman" panose="02020603050405020304" pitchFamily="18" charset="0"/>
                          <a:ea typeface="Times New Roman" panose="02020603050405020304" pitchFamily="18" charset="0"/>
                        </a:rPr>
                        <a:t> a </a:t>
                      </a:r>
                      <a:r>
                        <a:rPr lang="tr-TR" sz="1600" b="0" dirty="0" err="1">
                          <a:solidFill>
                            <a:schemeClr val="tx1"/>
                          </a:solidFill>
                          <a:effectLst/>
                          <a:latin typeface="Times New Roman" panose="02020603050405020304" pitchFamily="18" charset="0"/>
                          <a:ea typeface="Times New Roman" panose="02020603050405020304" pitchFamily="18" charset="0"/>
                        </a:rPr>
                        <a:t>procedure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notification</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interception</a:t>
                      </a:r>
                      <a:r>
                        <a:rPr lang="tr-TR" sz="1600" b="0" dirty="0">
                          <a:solidFill>
                            <a:schemeClr val="tx1"/>
                          </a:solidFill>
                          <a:effectLst/>
                          <a:latin typeface="Times New Roman" panose="02020603050405020304" pitchFamily="18" charset="0"/>
                          <a:ea typeface="Times New Roman" panose="02020603050405020304" pitchFamily="18" charset="0"/>
                        </a:rPr>
                        <a:t> of a </a:t>
                      </a:r>
                      <a:r>
                        <a:rPr lang="tr-TR" sz="1600" b="0" dirty="0" err="1">
                          <a:solidFill>
                            <a:schemeClr val="tx1"/>
                          </a:solidFill>
                          <a:effectLst/>
                          <a:latin typeface="Times New Roman" panose="02020603050405020304" pitchFamily="18" charset="0"/>
                          <a:ea typeface="Times New Roman" panose="02020603050405020304" pitchFamily="18" charset="0"/>
                        </a:rPr>
                        <a:t>consignment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 </a:t>
                      </a:r>
                      <a:r>
                        <a:rPr lang="tr-TR" sz="1600" b="0" dirty="0" err="1">
                          <a:solidFill>
                            <a:schemeClr val="tx1"/>
                          </a:solidFill>
                          <a:effectLst/>
                          <a:latin typeface="Times New Roman" panose="02020603050405020304" pitchFamily="18" charset="0"/>
                          <a:ea typeface="Times New Roman" panose="02020603050405020304" pitchFamily="18" charset="0"/>
                        </a:rPr>
                        <a:t>harmful</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organism</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from</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third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countries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presenting</a:t>
                      </a:r>
                      <a:r>
                        <a:rPr lang="tr-TR" sz="1600" b="0" dirty="0">
                          <a:solidFill>
                            <a:schemeClr val="tx1"/>
                          </a:solidFill>
                          <a:effectLst/>
                          <a:latin typeface="Times New Roman" panose="02020603050405020304" pitchFamily="18" charset="0"/>
                          <a:ea typeface="Times New Roman" panose="02020603050405020304" pitchFamily="18" charset="0"/>
                        </a:rPr>
                        <a:t> an </a:t>
                      </a:r>
                      <a:r>
                        <a:rPr lang="tr-TR" sz="1600" b="0" dirty="0" err="1">
                          <a:solidFill>
                            <a:schemeClr val="tx1"/>
                          </a:solidFill>
                          <a:effectLst/>
                          <a:latin typeface="Times New Roman" panose="02020603050405020304" pitchFamily="18" charset="0"/>
                          <a:ea typeface="Times New Roman" panose="02020603050405020304" pitchFamily="18" charset="0"/>
                        </a:rPr>
                        <a:t>imminent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phytosanitary</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danger</a:t>
                      </a:r>
                      <a:r>
                        <a:rPr lang="tr-TR" sz="1600" b="0" dirty="0">
                          <a:solidFill>
                            <a:schemeClr val="tx1"/>
                          </a:solidFill>
                          <a:effectLst/>
                          <a:latin typeface="Times New Roman" panose="02020603050405020304" pitchFamily="18" charset="0"/>
                          <a:ea typeface="Times New Roman" panose="02020603050405020304" pitchFamily="18" charset="0"/>
                        </a:rPr>
                        <a:t>.</a:t>
                      </a:r>
                      <a:endParaRPr lang="tr-TR"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1" dirty="0" smtClean="0">
                          <a:solidFill>
                            <a:schemeClr val="tx1"/>
                          </a:solidFill>
                          <a:effectLst/>
                          <a:latin typeface="Times New Roman" panose="02020603050405020304" pitchFamily="18" charset="0"/>
                          <a:ea typeface="Times New Roman" panose="02020603050405020304" pitchFamily="18" charset="0"/>
                        </a:rPr>
                        <a:t>Yayım</a:t>
                      </a:r>
                      <a:r>
                        <a:rPr lang="tr-TR" sz="1600" b="1" dirty="0">
                          <a:solidFill>
                            <a:schemeClr val="tx1"/>
                          </a:solidFill>
                          <a:effectLst/>
                          <a:latin typeface="Times New Roman" panose="02020603050405020304" pitchFamily="18" charset="0"/>
                          <a:ea typeface="Times New Roman" panose="02020603050405020304" pitchFamily="18" charset="0"/>
                        </a:rPr>
                        <a:t>:</a:t>
                      </a:r>
                      <a:r>
                        <a:rPr lang="tr-TR" sz="1600" dirty="0">
                          <a:solidFill>
                            <a:schemeClr val="tx1"/>
                          </a:solidFill>
                          <a:effectLst/>
                          <a:latin typeface="Times New Roman" panose="02020603050405020304" pitchFamily="18" charset="0"/>
                          <a:ea typeface="Times New Roman" panose="02020603050405020304" pitchFamily="18" charset="0"/>
                        </a:rPr>
                        <a:t> </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29.12.2013-28866 R.G.</a:t>
                      </a:r>
                    </a:p>
                    <a:p>
                      <a:pPr algn="l">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1" dirty="0" smtClean="0">
                          <a:solidFill>
                            <a:schemeClr val="tx1"/>
                          </a:solidFill>
                          <a:effectLst/>
                          <a:latin typeface="Times New Roman" panose="02020603050405020304" pitchFamily="18" charset="0"/>
                          <a:ea typeface="Times New Roman" panose="02020603050405020304" pitchFamily="18" charset="0"/>
                        </a:rPr>
                        <a:t>Yürürlük</a:t>
                      </a:r>
                      <a:r>
                        <a:rPr lang="tr-TR" sz="1600" b="1" dirty="0">
                          <a:solidFill>
                            <a:schemeClr val="tx1"/>
                          </a:solidFill>
                          <a:effectLst/>
                          <a:latin typeface="Times New Roman" panose="02020603050405020304" pitchFamily="18" charset="0"/>
                          <a:ea typeface="Times New Roman" panose="02020603050405020304" pitchFamily="18" charset="0"/>
                        </a:rPr>
                        <a:t>:</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29.12.2013</a:t>
                      </a:r>
                    </a:p>
                  </a:txBody>
                  <a:tcPr marL="68580" marR="68580" marT="0" marB="0">
                    <a:solidFill>
                      <a:schemeClr val="tx2">
                        <a:lumMod val="20000"/>
                        <a:lumOff val="80000"/>
                      </a:schemeClr>
                    </a:solidFill>
                  </a:tcPr>
                </a:tc>
                <a:tc>
                  <a:txBody>
                    <a:bodyPr/>
                    <a:lstStyle/>
                    <a:p>
                      <a:pPr algn="l">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Ülkeye </a:t>
                      </a:r>
                      <a:r>
                        <a:rPr lang="tr-TR" sz="1600" b="0" dirty="0">
                          <a:solidFill>
                            <a:schemeClr val="tx1"/>
                          </a:solidFill>
                          <a:effectLst/>
                          <a:latin typeface="Times New Roman" panose="02020603050405020304" pitchFamily="18" charset="0"/>
                          <a:ea typeface="Times New Roman" panose="02020603050405020304" pitchFamily="18" charset="0"/>
                        </a:rPr>
                        <a:t>girişi yapılmak istenen bitki ve bitkisel ürünler veya zararlı organizmalarla ilgili bildirim sistemine uyum sağlanmıştır. </a:t>
                      </a:r>
                    </a:p>
                  </a:txBody>
                  <a:tcPr marL="68580" marR="68580" marT="0" marB="0">
                    <a:solidFill>
                      <a:schemeClr val="tx2">
                        <a:lumMod val="20000"/>
                        <a:lumOff val="80000"/>
                      </a:schemeClr>
                    </a:solidFill>
                  </a:tcPr>
                </a:tc>
              </a:tr>
            </a:tbl>
          </a:graphicData>
        </a:graphic>
      </p:graphicFrame>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11403575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3195204036"/>
              </p:ext>
            </p:extLst>
          </p:nvPr>
        </p:nvGraphicFramePr>
        <p:xfrm>
          <a:off x="827584" y="1196753"/>
          <a:ext cx="7776864" cy="5320888"/>
        </p:xfrm>
        <a:graphic>
          <a:graphicData uri="http://schemas.openxmlformats.org/drawingml/2006/table">
            <a:tbl>
              <a:tblPr firstRow="1" bandRow="1">
                <a:tableStyleId>{5C22544A-7EE6-4342-B048-85BDC9FD1C3A}</a:tableStyleId>
              </a:tblPr>
              <a:tblGrid>
                <a:gridCol w="1872208"/>
                <a:gridCol w="2160240"/>
                <a:gridCol w="1800200"/>
                <a:gridCol w="1944216"/>
              </a:tblGrid>
              <a:tr h="5320888">
                <a:tc>
                  <a:txBody>
                    <a:bodyPr/>
                    <a:lstStyle/>
                    <a:p>
                      <a:pPr algn="l">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Bilimsel </a:t>
                      </a:r>
                      <a:r>
                        <a:rPr lang="tr-TR" sz="1600" b="0" dirty="0">
                          <a:solidFill>
                            <a:schemeClr val="tx1"/>
                          </a:solidFill>
                          <a:effectLst/>
                          <a:latin typeface="Times New Roman" panose="02020603050405020304" pitchFamily="18" charset="0"/>
                          <a:ea typeface="Times New Roman" panose="02020603050405020304" pitchFamily="18" charset="0"/>
                        </a:rPr>
                        <a:t>Çalışma, Deneme ve Çeşit Islahı Amacıyla Bitki,</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Bitkisel Ürün ve Diğer Maddeler İle Zararlı</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Organizmaların Ülkeye Girişi ve/veya</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Ülke İçinde Dolaşımı Hakkında Tebliğ</a:t>
                      </a:r>
                    </a:p>
                    <a:p>
                      <a:pPr algn="just">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(Tebliğ No:2014/59)</a:t>
                      </a:r>
                    </a:p>
                    <a:p>
                      <a:pPr algn="just">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 </a:t>
                      </a:r>
                    </a:p>
                  </a:txBody>
                  <a:tcPr marL="68580" marR="68580" marT="0" marB="0">
                    <a:solidFill>
                      <a:schemeClr val="tx2">
                        <a:lumMod val="20000"/>
                        <a:lumOff val="80000"/>
                      </a:schemeClr>
                    </a:solidFill>
                  </a:tcPr>
                </a:tc>
                <a:tc>
                  <a:txBody>
                    <a:bodyPr/>
                    <a:lstStyle/>
                    <a:p>
                      <a:pPr algn="just">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1" dirty="0" err="1" smtClean="0">
                          <a:solidFill>
                            <a:schemeClr val="tx1"/>
                          </a:solidFill>
                          <a:effectLst/>
                          <a:latin typeface="Times New Roman" panose="02020603050405020304" pitchFamily="18" charset="0"/>
                          <a:ea typeface="Times New Roman" panose="02020603050405020304" pitchFamily="18" charset="0"/>
                        </a:rPr>
                        <a:t>Commission</a:t>
                      </a:r>
                      <a:r>
                        <a:rPr lang="tr-TR" sz="1600" b="1" dirty="0" smtClean="0">
                          <a:solidFill>
                            <a:schemeClr val="tx1"/>
                          </a:solidFill>
                          <a:effectLst/>
                          <a:latin typeface="Times New Roman" panose="02020603050405020304" pitchFamily="18" charset="0"/>
                          <a:ea typeface="Times New Roman" panose="02020603050405020304" pitchFamily="18" charset="0"/>
                        </a:rPr>
                        <a:t> </a:t>
                      </a:r>
                      <a:r>
                        <a:rPr lang="tr-TR" sz="1600" b="1" dirty="0">
                          <a:solidFill>
                            <a:schemeClr val="tx1"/>
                          </a:solidFill>
                          <a:effectLst/>
                          <a:latin typeface="Times New Roman" panose="02020603050405020304" pitchFamily="18" charset="0"/>
                          <a:ea typeface="Times New Roman" panose="02020603050405020304" pitchFamily="18" charset="0"/>
                        </a:rPr>
                        <a:t>Directive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1" dirty="0">
                          <a:solidFill>
                            <a:schemeClr val="tx1"/>
                          </a:solidFill>
                          <a:effectLst/>
                          <a:latin typeface="Times New Roman" panose="02020603050405020304" pitchFamily="18" charset="0"/>
                          <a:ea typeface="Times New Roman" panose="02020603050405020304" pitchFamily="18" charset="0"/>
                        </a:rPr>
                        <a:t>2008/61/EC</a:t>
                      </a:r>
                      <a:r>
                        <a:rPr lang="tr-TR" sz="1600" b="0" dirty="0">
                          <a:solidFill>
                            <a:schemeClr val="tx1"/>
                          </a:solidFill>
                          <a:effectLst/>
                          <a:latin typeface="Times New Roman" panose="02020603050405020304" pitchFamily="18" charset="0"/>
                          <a:ea typeface="Times New Roman" panose="02020603050405020304" pitchFamily="18" charset="0"/>
                        </a:rPr>
                        <a:t> of    17 </a:t>
                      </a:r>
                      <a:r>
                        <a:rPr lang="tr-TR" sz="1600" b="0" dirty="0" err="1">
                          <a:solidFill>
                            <a:schemeClr val="tx1"/>
                          </a:solidFill>
                          <a:effectLst/>
                          <a:latin typeface="Times New Roman" panose="02020603050405020304" pitchFamily="18" charset="0"/>
                          <a:ea typeface="Times New Roman" panose="02020603050405020304" pitchFamily="18" charset="0"/>
                        </a:rPr>
                        <a:t>June</a:t>
                      </a:r>
                      <a:r>
                        <a:rPr lang="tr-TR" sz="1600" b="0" dirty="0">
                          <a:solidFill>
                            <a:schemeClr val="tx1"/>
                          </a:solidFill>
                          <a:effectLst/>
                          <a:latin typeface="Times New Roman" panose="02020603050405020304" pitchFamily="18" charset="0"/>
                          <a:ea typeface="Times New Roman" panose="02020603050405020304" pitchFamily="18" charset="0"/>
                        </a:rPr>
                        <a:t> 2008 </a:t>
                      </a:r>
                      <a:r>
                        <a:rPr lang="tr-TR" sz="1600" b="0" dirty="0" err="1">
                          <a:solidFill>
                            <a:schemeClr val="tx1"/>
                          </a:solidFill>
                          <a:effectLst/>
                          <a:latin typeface="Times New Roman" panose="02020603050405020304" pitchFamily="18" charset="0"/>
                          <a:ea typeface="Times New Roman" panose="02020603050405020304" pitchFamily="18" charset="0"/>
                        </a:rPr>
                        <a:t>establishing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conditions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under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which</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certain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harmful</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organisms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products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other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objects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listed</a:t>
                      </a:r>
                      <a:r>
                        <a:rPr lang="tr-TR" sz="1600" b="0" dirty="0">
                          <a:solidFill>
                            <a:schemeClr val="tx1"/>
                          </a:solidFill>
                          <a:effectLst/>
                          <a:latin typeface="Times New Roman" panose="02020603050405020304" pitchFamily="18" charset="0"/>
                          <a:ea typeface="Times New Roman" panose="02020603050405020304" pitchFamily="18" charset="0"/>
                        </a:rPr>
                        <a:t> in </a:t>
                      </a:r>
                      <a:r>
                        <a:rPr lang="tr-TR" sz="1600" b="0" dirty="0" err="1">
                          <a:solidFill>
                            <a:schemeClr val="tx1"/>
                          </a:solidFill>
                          <a:effectLst/>
                          <a:latin typeface="Times New Roman" panose="02020603050405020304" pitchFamily="18" charset="0"/>
                          <a:ea typeface="Times New Roman" panose="02020603050405020304" pitchFamily="18" charset="0"/>
                        </a:rPr>
                        <a:t>Annexes</a:t>
                      </a:r>
                      <a:r>
                        <a:rPr lang="tr-TR" sz="1600" b="0" dirty="0">
                          <a:solidFill>
                            <a:schemeClr val="tx1"/>
                          </a:solidFill>
                          <a:effectLst/>
                          <a:latin typeface="Times New Roman" panose="02020603050405020304" pitchFamily="18" charset="0"/>
                          <a:ea typeface="Times New Roman" panose="02020603050405020304" pitchFamily="18" charset="0"/>
                        </a:rPr>
                        <a:t> I </a:t>
                      </a:r>
                      <a:r>
                        <a:rPr lang="tr-TR" sz="1600" b="0" dirty="0" err="1">
                          <a:solidFill>
                            <a:schemeClr val="tx1"/>
                          </a:solidFill>
                          <a:effectLst/>
                          <a:latin typeface="Times New Roman" panose="02020603050405020304" pitchFamily="18" charset="0"/>
                          <a:ea typeface="Times New Roman" panose="02020603050405020304" pitchFamily="18" charset="0"/>
                        </a:rPr>
                        <a:t>to</a:t>
                      </a:r>
                      <a:r>
                        <a:rPr lang="tr-TR" sz="1600" b="0" dirty="0">
                          <a:solidFill>
                            <a:schemeClr val="tx1"/>
                          </a:solidFill>
                          <a:effectLst/>
                          <a:latin typeface="Times New Roman" panose="02020603050405020304" pitchFamily="18" charset="0"/>
                          <a:ea typeface="Times New Roman" panose="02020603050405020304" pitchFamily="18" charset="0"/>
                        </a:rPr>
                        <a:t> V </a:t>
                      </a:r>
                      <a:r>
                        <a:rPr lang="tr-TR" sz="1600" b="0" dirty="0" err="1">
                          <a:solidFill>
                            <a:schemeClr val="tx1"/>
                          </a:solidFill>
                          <a:effectLst/>
                          <a:latin typeface="Times New Roman" panose="02020603050405020304" pitchFamily="18" charset="0"/>
                          <a:ea typeface="Times New Roman" panose="02020603050405020304" pitchFamily="18" charset="0"/>
                        </a:rPr>
                        <a:t>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Council</a:t>
                      </a:r>
                      <a:r>
                        <a:rPr lang="tr-TR" sz="1600" b="0" dirty="0">
                          <a:solidFill>
                            <a:schemeClr val="tx1"/>
                          </a:solidFill>
                          <a:effectLst/>
                          <a:latin typeface="Times New Roman" panose="02020603050405020304" pitchFamily="18" charset="0"/>
                          <a:ea typeface="Times New Roman" panose="02020603050405020304" pitchFamily="18" charset="0"/>
                        </a:rPr>
                        <a:t> Directive 2000/29/EC </a:t>
                      </a:r>
                      <a:r>
                        <a:rPr lang="tr-TR" sz="1600" b="0" dirty="0" err="1">
                          <a:solidFill>
                            <a:schemeClr val="tx1"/>
                          </a:solidFill>
                          <a:effectLst/>
                          <a:latin typeface="Times New Roman" panose="02020603050405020304" pitchFamily="18" charset="0"/>
                          <a:ea typeface="Times New Roman" panose="02020603050405020304" pitchFamily="18" charset="0"/>
                        </a:rPr>
                        <a:t>may</a:t>
                      </a:r>
                      <a:r>
                        <a:rPr lang="tr-TR" sz="1600" b="0" dirty="0">
                          <a:solidFill>
                            <a:schemeClr val="tx1"/>
                          </a:solidFill>
                          <a:effectLst/>
                          <a:latin typeface="Times New Roman" panose="02020603050405020304" pitchFamily="18" charset="0"/>
                          <a:ea typeface="Times New Roman" panose="02020603050405020304" pitchFamily="18" charset="0"/>
                        </a:rPr>
                        <a:t> be </a:t>
                      </a:r>
                      <a:r>
                        <a:rPr lang="tr-TR" sz="1600" b="0" dirty="0" err="1">
                          <a:solidFill>
                            <a:schemeClr val="tx1"/>
                          </a:solidFill>
                          <a:effectLst/>
                          <a:latin typeface="Times New Roman" panose="02020603050405020304" pitchFamily="18" charset="0"/>
                          <a:ea typeface="Times New Roman" panose="02020603050405020304" pitchFamily="18" charset="0"/>
                        </a:rPr>
                        <a:t>introduced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into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moved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within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Community</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certain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protected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zones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thereof</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trial</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scientific</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purposes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work</a:t>
                      </a:r>
                      <a:r>
                        <a:rPr lang="tr-TR" sz="1600" b="0" dirty="0">
                          <a:solidFill>
                            <a:schemeClr val="tx1"/>
                          </a:solidFill>
                          <a:effectLst/>
                          <a:latin typeface="Times New Roman" panose="02020603050405020304" pitchFamily="18" charset="0"/>
                          <a:ea typeface="Times New Roman" panose="02020603050405020304" pitchFamily="18" charset="0"/>
                        </a:rPr>
                        <a:t> on </a:t>
                      </a:r>
                      <a:r>
                        <a:rPr lang="tr-TR" sz="1600" b="0" dirty="0" err="1">
                          <a:solidFill>
                            <a:schemeClr val="tx1"/>
                          </a:solidFill>
                          <a:effectLst/>
                          <a:latin typeface="Times New Roman" panose="02020603050405020304" pitchFamily="18" charset="0"/>
                          <a:ea typeface="Times New Roman" panose="02020603050405020304" pitchFamily="18" charset="0"/>
                        </a:rPr>
                        <a:t>varietal</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selections</a:t>
                      </a:r>
                      <a:endParaRPr lang="tr-TR"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1" dirty="0" smtClean="0">
                          <a:solidFill>
                            <a:schemeClr val="tx1"/>
                          </a:solidFill>
                          <a:effectLst/>
                          <a:latin typeface="Times New Roman" panose="02020603050405020304" pitchFamily="18" charset="0"/>
                          <a:ea typeface="Times New Roman" panose="02020603050405020304" pitchFamily="18" charset="0"/>
                        </a:rPr>
                        <a:t>Yayım</a:t>
                      </a:r>
                      <a:r>
                        <a:rPr lang="tr-TR" sz="1600" b="1" dirty="0">
                          <a:solidFill>
                            <a:schemeClr val="tx1"/>
                          </a:solidFill>
                          <a:effectLst/>
                          <a:latin typeface="Times New Roman" panose="02020603050405020304" pitchFamily="18" charset="0"/>
                          <a:ea typeface="Times New Roman" panose="02020603050405020304" pitchFamily="18" charset="0"/>
                        </a:rPr>
                        <a:t>:</a:t>
                      </a:r>
                      <a:r>
                        <a:rPr lang="tr-TR" sz="1600" dirty="0">
                          <a:solidFill>
                            <a:schemeClr val="tx1"/>
                          </a:solidFill>
                          <a:effectLst/>
                          <a:latin typeface="Times New Roman" panose="02020603050405020304" pitchFamily="18" charset="0"/>
                          <a:ea typeface="Times New Roman" panose="02020603050405020304" pitchFamily="18" charset="0"/>
                        </a:rPr>
                        <a:t> </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29.12.2013-28866 R.G</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Yürürlük:</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01.01.2015 </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 </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Tebliğ Yayın:</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26.12.2014-29217 R.G.</a:t>
                      </a:r>
                    </a:p>
                  </a:txBody>
                  <a:tcPr marL="68580" marR="68580" marT="0" marB="0">
                    <a:solidFill>
                      <a:schemeClr val="tx2">
                        <a:lumMod val="20000"/>
                        <a:lumOff val="80000"/>
                      </a:schemeClr>
                    </a:solidFill>
                  </a:tcPr>
                </a:tc>
                <a:tc>
                  <a:txBody>
                    <a:bodyPr/>
                    <a:lstStyle/>
                    <a:p>
                      <a:pPr algn="l">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Bitki </a:t>
                      </a:r>
                      <a:r>
                        <a:rPr lang="tr-TR" sz="1600" b="0" dirty="0">
                          <a:solidFill>
                            <a:schemeClr val="tx1"/>
                          </a:solidFill>
                          <a:effectLst/>
                          <a:latin typeface="Times New Roman" panose="02020603050405020304" pitchFamily="18" charset="0"/>
                          <a:ea typeface="Times New Roman" panose="02020603050405020304" pitchFamily="18" charset="0"/>
                        </a:rPr>
                        <a:t>Karantinası Yönetmeliğinin Ek-1, Ek-2, Ek-3, Ek-4 ve Ek-5’inde listelenen bitki, bitkisel ürün ve diğer maddeler ile zararlı organizmaların bilimsel çalışma, deneme ve çeşit ıslahı amacıyla ülkemize girişi ve/veya ülkemizde dolaşımı esnasında tabi olacağı esaslar düzenlenmiştir.</a:t>
                      </a:r>
                    </a:p>
                  </a:txBody>
                  <a:tcPr marL="68580" marR="68580" marT="0" marB="0">
                    <a:solidFill>
                      <a:schemeClr val="tx2">
                        <a:lumMod val="20000"/>
                        <a:lumOff val="80000"/>
                      </a:schemeClr>
                    </a:solidFill>
                  </a:tcPr>
                </a:tc>
              </a:tr>
            </a:tbl>
          </a:graphicData>
        </a:graphic>
      </p:graphicFrame>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22540513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3974471046"/>
              </p:ext>
            </p:extLst>
          </p:nvPr>
        </p:nvGraphicFramePr>
        <p:xfrm>
          <a:off x="827584" y="1397000"/>
          <a:ext cx="7865080" cy="4145280"/>
        </p:xfrm>
        <a:graphic>
          <a:graphicData uri="http://schemas.openxmlformats.org/drawingml/2006/table">
            <a:tbl>
              <a:tblPr firstRow="1" bandRow="1">
                <a:tableStyleId>{5C22544A-7EE6-4342-B048-85BDC9FD1C3A}</a:tableStyleId>
              </a:tblPr>
              <a:tblGrid>
                <a:gridCol w="1966270"/>
                <a:gridCol w="1966270"/>
                <a:gridCol w="1966270"/>
                <a:gridCol w="1966270"/>
              </a:tblGrid>
              <a:tr h="370840">
                <a:tc>
                  <a:txBody>
                    <a:bodyPr/>
                    <a:lstStyle/>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Bitki </a:t>
                      </a:r>
                      <a:r>
                        <a:rPr lang="tr-TR" sz="1600" b="0" dirty="0">
                          <a:solidFill>
                            <a:schemeClr val="tx1"/>
                          </a:solidFill>
                          <a:effectLst/>
                          <a:latin typeface="Times New Roman" panose="02020603050405020304" pitchFamily="18" charset="0"/>
                          <a:ea typeface="Times New Roman" panose="02020603050405020304" pitchFamily="18" charset="0"/>
                        </a:rPr>
                        <a:t>bitkisel ürün ve diğer maddelerin bitki sağlığı kontrollerinin varış noktası dışında bir yerde yapılabilmesine ilişkin asgari koşulların belirlenmesi hakkında talimat</a:t>
                      </a:r>
                    </a:p>
                  </a:txBody>
                  <a:tcPr marL="68580" marR="68580" marT="0" marB="0">
                    <a:solidFill>
                      <a:schemeClr val="tx2">
                        <a:lumMod val="20000"/>
                        <a:lumOff val="80000"/>
                      </a:schemeClr>
                    </a:solidFill>
                  </a:tcPr>
                </a:tc>
                <a:tc>
                  <a:txBody>
                    <a:bodyPr/>
                    <a:lstStyle/>
                    <a:p>
                      <a:pPr algn="just">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1" dirty="0" err="1" smtClean="0">
                          <a:solidFill>
                            <a:schemeClr val="tx1"/>
                          </a:solidFill>
                          <a:effectLst/>
                          <a:latin typeface="Times New Roman" panose="02020603050405020304" pitchFamily="18" charset="0"/>
                          <a:ea typeface="Times New Roman" panose="02020603050405020304" pitchFamily="18" charset="0"/>
                        </a:rPr>
                        <a:t>Commission</a:t>
                      </a:r>
                      <a:r>
                        <a:rPr lang="tr-TR" sz="1600" b="1" dirty="0" smtClean="0">
                          <a:solidFill>
                            <a:schemeClr val="tx1"/>
                          </a:solidFill>
                          <a:effectLst/>
                          <a:latin typeface="Times New Roman" panose="02020603050405020304" pitchFamily="18" charset="0"/>
                          <a:ea typeface="Times New Roman" panose="02020603050405020304" pitchFamily="18" charset="0"/>
                        </a:rPr>
                        <a:t> </a:t>
                      </a:r>
                      <a:r>
                        <a:rPr lang="tr-TR" sz="1600" b="1" u="none" strike="noStrike" dirty="0">
                          <a:solidFill>
                            <a:schemeClr val="tx1"/>
                          </a:solidFill>
                          <a:effectLst/>
                          <a:latin typeface="Times New Roman" panose="02020603050405020304" pitchFamily="18" charset="0"/>
                          <a:ea typeface="Times New Roman" panose="02020603050405020304" pitchFamily="18" charset="0"/>
                        </a:rPr>
                        <a:t>Directive 98/22/EC</a:t>
                      </a:r>
                      <a:r>
                        <a:rPr lang="tr-TR" sz="1600" b="0" dirty="0">
                          <a:solidFill>
                            <a:schemeClr val="tx1"/>
                          </a:solidFill>
                          <a:effectLst/>
                          <a:latin typeface="Times New Roman" panose="02020603050405020304" pitchFamily="18" charset="0"/>
                          <a:ea typeface="Times New Roman" panose="02020603050405020304" pitchFamily="18" charset="0"/>
                        </a:rPr>
                        <a:t> of       15 April 1998 </a:t>
                      </a:r>
                      <a:r>
                        <a:rPr lang="tr-TR" sz="1600" b="0" dirty="0" err="1">
                          <a:solidFill>
                            <a:schemeClr val="tx1"/>
                          </a:solidFill>
                          <a:effectLst/>
                          <a:latin typeface="Times New Roman" panose="02020603050405020304" pitchFamily="18" charset="0"/>
                          <a:ea typeface="Times New Roman" panose="02020603050405020304" pitchFamily="18" charset="0"/>
                        </a:rPr>
                        <a:t>laying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down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minimum </a:t>
                      </a:r>
                      <a:r>
                        <a:rPr lang="tr-TR" sz="1600" b="0" dirty="0" err="1">
                          <a:solidFill>
                            <a:schemeClr val="tx1"/>
                          </a:solidFill>
                          <a:effectLst/>
                          <a:latin typeface="Times New Roman" panose="02020603050405020304" pitchFamily="18" charset="0"/>
                          <a:ea typeface="Times New Roman" panose="02020603050405020304" pitchFamily="18" charset="0"/>
                        </a:rPr>
                        <a:t>conditions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carrying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out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health</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checks</a:t>
                      </a:r>
                      <a:r>
                        <a:rPr lang="tr-TR" sz="1600" b="0" dirty="0">
                          <a:solidFill>
                            <a:schemeClr val="tx1"/>
                          </a:solidFill>
                          <a:effectLst/>
                          <a:latin typeface="Times New Roman" panose="02020603050405020304" pitchFamily="18" charset="0"/>
                          <a:ea typeface="Times New Roman" panose="02020603050405020304" pitchFamily="18" charset="0"/>
                        </a:rPr>
                        <a:t> in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Community</a:t>
                      </a:r>
                      <a:r>
                        <a:rPr lang="tr-TR" sz="1600" b="0" dirty="0">
                          <a:solidFill>
                            <a:schemeClr val="tx1"/>
                          </a:solidFill>
                          <a:effectLst/>
                          <a:latin typeface="Times New Roman" panose="02020603050405020304" pitchFamily="18" charset="0"/>
                          <a:ea typeface="Times New Roman" panose="02020603050405020304" pitchFamily="18" charset="0"/>
                        </a:rPr>
                        <a:t>, at </a:t>
                      </a:r>
                      <a:r>
                        <a:rPr lang="tr-TR" sz="1600" b="0" dirty="0" err="1">
                          <a:solidFill>
                            <a:schemeClr val="tx1"/>
                          </a:solidFill>
                          <a:effectLst/>
                          <a:latin typeface="Times New Roman" panose="02020603050405020304" pitchFamily="18" charset="0"/>
                          <a:ea typeface="Times New Roman" panose="02020603050405020304" pitchFamily="18" charset="0"/>
                        </a:rPr>
                        <a:t>inspection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posts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other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than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those</a:t>
                      </a:r>
                      <a:r>
                        <a:rPr lang="tr-TR" sz="1600" b="0" dirty="0">
                          <a:solidFill>
                            <a:schemeClr val="tx1"/>
                          </a:solidFill>
                          <a:effectLst/>
                          <a:latin typeface="Times New Roman" panose="02020603050405020304" pitchFamily="18" charset="0"/>
                          <a:ea typeface="Times New Roman" panose="02020603050405020304" pitchFamily="18" charset="0"/>
                        </a:rPr>
                        <a:t>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place</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destination</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plants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products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other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objects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coming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from</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third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countries</a:t>
                      </a:r>
                      <a:endParaRPr lang="tr-TR"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l">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endParaRPr lang="tr-TR" sz="1600" b="1"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1" dirty="0" smtClean="0">
                          <a:solidFill>
                            <a:schemeClr val="tx1"/>
                          </a:solidFill>
                          <a:effectLst/>
                          <a:latin typeface="Times New Roman" panose="02020603050405020304" pitchFamily="18" charset="0"/>
                          <a:ea typeface="Times New Roman" panose="02020603050405020304" pitchFamily="18" charset="0"/>
                        </a:rPr>
                        <a:t>Yayım</a:t>
                      </a:r>
                      <a:r>
                        <a:rPr lang="tr-TR" sz="1600" b="1" dirty="0">
                          <a:solidFill>
                            <a:schemeClr val="tx1"/>
                          </a:solidFill>
                          <a:effectLst/>
                          <a:latin typeface="Times New Roman" panose="02020603050405020304" pitchFamily="18" charset="0"/>
                          <a:ea typeface="Times New Roman" panose="02020603050405020304" pitchFamily="18" charset="0"/>
                        </a:rPr>
                        <a:t>:</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29.12.2013-28866 R.G.</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Yürürlük: </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01.01.2015</a:t>
                      </a:r>
                    </a:p>
                    <a:p>
                      <a:pPr algn="l">
                        <a:spcAft>
                          <a:spcPts val="0"/>
                        </a:spcAft>
                      </a:pPr>
                      <a:r>
                        <a:rPr lang="tr-TR" sz="1600" dirty="0">
                          <a:solidFill>
                            <a:schemeClr val="tx1"/>
                          </a:solidFill>
                          <a:effectLst/>
                          <a:latin typeface="Times New Roman" panose="02020603050405020304" pitchFamily="18" charset="0"/>
                          <a:ea typeface="Times New Roman" panose="02020603050405020304" pitchFamily="18" charset="0"/>
                        </a:rPr>
                        <a:t> </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Talimat Tarih-Sayı:</a:t>
                      </a:r>
                      <a:endParaRPr lang="tr-TR" sz="1600" dirty="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05.06.2015-20247</a:t>
                      </a:r>
                    </a:p>
                    <a:p>
                      <a:pPr algn="l">
                        <a:spcAft>
                          <a:spcPts val="0"/>
                        </a:spcAft>
                      </a:pPr>
                      <a:r>
                        <a:rPr lang="tr-TR" sz="1600" b="1" dirty="0">
                          <a:solidFill>
                            <a:schemeClr val="tx1"/>
                          </a:solidFill>
                          <a:effectLst/>
                          <a:latin typeface="Times New Roman" panose="02020603050405020304" pitchFamily="18" charset="0"/>
                          <a:ea typeface="Times New Roman" panose="02020603050405020304" pitchFamily="18" charset="0"/>
                        </a:rPr>
                        <a:t> </a:t>
                      </a:r>
                      <a:endParaRPr lang="tr-TR" sz="16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c>
                  <a:txBody>
                    <a:bodyPr/>
                    <a:lstStyle/>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Bitki</a:t>
                      </a:r>
                      <a:r>
                        <a:rPr lang="tr-TR" sz="1600" b="0" dirty="0">
                          <a:solidFill>
                            <a:schemeClr val="tx1"/>
                          </a:solidFill>
                          <a:effectLst/>
                          <a:latin typeface="Times New Roman" panose="02020603050405020304" pitchFamily="18" charset="0"/>
                          <a:ea typeface="Times New Roman" panose="02020603050405020304" pitchFamily="18" charset="0"/>
                        </a:rPr>
                        <a:t>, bitkisel ürün ve diğer maddelerin ülkeye giriş noktalarında bitki sağlığı kontrollerinin yapılması için gerekli asgari şartlara ilişkin usul ve esaslar düzenlenmiştir</a:t>
                      </a:r>
                      <a:r>
                        <a:rPr lang="tr-TR" sz="1600" b="0" dirty="0">
                          <a:solidFill>
                            <a:srgbClr val="0070C0"/>
                          </a:solidFill>
                          <a:effectLst/>
                          <a:latin typeface="Times New Roman" panose="02020603050405020304" pitchFamily="18" charset="0"/>
                          <a:ea typeface="Times New Roman" panose="02020603050405020304" pitchFamily="18" charset="0"/>
                          <a:hlinkClick r:id="rId4" action="ppaction://hlinkfile"/>
                        </a:rPr>
                        <a:t>.</a:t>
                      </a:r>
                    </a:p>
                    <a:p>
                      <a:pPr algn="l">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hlinkClick r:id="rId4" action="ppaction://hlinkfile"/>
                        </a:rPr>
                        <a:t> </a:t>
                      </a:r>
                      <a:endParaRPr lang="tr-TR" sz="16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20000"/>
                        <a:lumOff val="80000"/>
                      </a:schemeClr>
                    </a:solidFill>
                  </a:tcPr>
                </a:tc>
              </a:tr>
            </a:tbl>
          </a:graphicData>
        </a:graphic>
      </p:graphicFrame>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
        <p:nvSpPr>
          <p:cNvPr id="7" name="Sağ Ok 6">
            <a:hlinkClick r:id="rId4" action="ppaction://hlinkfile"/>
          </p:cNvPr>
          <p:cNvSpPr/>
          <p:nvPr/>
        </p:nvSpPr>
        <p:spPr bwMode="auto">
          <a:xfrm>
            <a:off x="8100392" y="3861048"/>
            <a:ext cx="504056" cy="2880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a:ln>
                <a:noFill/>
              </a:ln>
              <a:solidFill>
                <a:schemeClr val="tx1"/>
              </a:solidFill>
              <a:effectLst/>
              <a:latin typeface="Arial" charset="-94"/>
              <a:ea typeface="ＭＳ Ｐゴシック" charset="-128"/>
              <a:cs typeface="ＭＳ Ｐゴシック" charset="-128"/>
            </a:endParaRPr>
          </a:p>
        </p:txBody>
      </p:sp>
    </p:spTree>
    <p:extLst>
      <p:ext uri="{BB962C8B-B14F-4D97-AF65-F5344CB8AC3E}">
        <p14:creationId xmlns:p14="http://schemas.microsoft.com/office/powerpoint/2010/main" val="40164187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1463757587"/>
              </p:ext>
            </p:extLst>
          </p:nvPr>
        </p:nvGraphicFramePr>
        <p:xfrm>
          <a:off x="827584" y="1397000"/>
          <a:ext cx="7704856" cy="4632960"/>
        </p:xfrm>
        <a:graphic>
          <a:graphicData uri="http://schemas.openxmlformats.org/drawingml/2006/table">
            <a:tbl>
              <a:tblPr firstRow="1" bandRow="1">
                <a:tableStyleId>{5C22544A-7EE6-4342-B048-85BDC9FD1C3A}</a:tableStyleId>
              </a:tblPr>
              <a:tblGrid>
                <a:gridCol w="1926214"/>
                <a:gridCol w="1926214"/>
                <a:gridCol w="1926214"/>
                <a:gridCol w="1926214"/>
              </a:tblGrid>
              <a:tr h="370840">
                <a:tc>
                  <a:txBody>
                    <a:bodyPr/>
                    <a:lstStyle/>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Ülkeye </a:t>
                      </a:r>
                      <a:r>
                        <a:rPr lang="tr-TR" sz="1600" b="0" dirty="0">
                          <a:solidFill>
                            <a:schemeClr val="tx1"/>
                          </a:solidFill>
                          <a:effectLst/>
                          <a:latin typeface="Times New Roman" panose="02020603050405020304" pitchFamily="18" charset="0"/>
                          <a:ea typeface="Times New Roman" panose="02020603050405020304" pitchFamily="18" charset="0"/>
                        </a:rPr>
                        <a:t>girişi yapılmak istenen bitki, bitkisel ürün ve diğer maddelerde azaltılmış bitki sağlığı kontrolü talimatı </a:t>
                      </a:r>
                    </a:p>
                    <a:p>
                      <a:pPr algn="just">
                        <a:spcAft>
                          <a:spcPts val="0"/>
                        </a:spcAft>
                      </a:pPr>
                      <a:r>
                        <a:rPr lang="tr-TR" sz="1600" b="0" dirty="0">
                          <a:solidFill>
                            <a:schemeClr val="tx1"/>
                          </a:solidFill>
                          <a:effectLst/>
                          <a:latin typeface="Times New Roman" panose="02020603050405020304" pitchFamily="18" charset="0"/>
                          <a:ea typeface="Times New Roman" panose="02020603050405020304" pitchFamily="18" charset="0"/>
                        </a:rPr>
                        <a:t> </a:t>
                      </a:r>
                    </a:p>
                  </a:txBody>
                  <a:tcPr marL="68580" marR="68580" marT="0" marB="0">
                    <a:solidFill>
                      <a:schemeClr val="tx2">
                        <a:lumMod val="20000"/>
                        <a:lumOff val="80000"/>
                      </a:schemeClr>
                    </a:solidFill>
                  </a:tcPr>
                </a:tc>
                <a:tc>
                  <a:txBody>
                    <a:bodyPr/>
                    <a:lstStyle/>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1" dirty="0" err="1" smtClean="0">
                          <a:solidFill>
                            <a:schemeClr val="tx1"/>
                          </a:solidFill>
                          <a:effectLst/>
                          <a:latin typeface="Times New Roman" panose="02020603050405020304" pitchFamily="18" charset="0"/>
                          <a:ea typeface="Times New Roman" panose="02020603050405020304" pitchFamily="18" charset="0"/>
                        </a:rPr>
                        <a:t>Commission</a:t>
                      </a:r>
                      <a:r>
                        <a:rPr lang="tr-TR" sz="1600" b="1" dirty="0" smtClean="0">
                          <a:solidFill>
                            <a:schemeClr val="tx1"/>
                          </a:solidFill>
                          <a:effectLst/>
                          <a:latin typeface="Times New Roman" panose="02020603050405020304" pitchFamily="18" charset="0"/>
                          <a:ea typeface="Times New Roman" panose="02020603050405020304" pitchFamily="18" charset="0"/>
                        </a:rPr>
                        <a:t> </a:t>
                      </a:r>
                      <a:r>
                        <a:rPr lang="tr-TR" sz="1600" b="1" u="none" kern="1200" dirty="0" err="1" smtClean="0">
                          <a:solidFill>
                            <a:schemeClr val="tx1"/>
                          </a:solidFill>
                          <a:effectLst/>
                          <a:latin typeface="Times New Roman" panose="02020603050405020304" pitchFamily="18" charset="0"/>
                          <a:ea typeface="Times New Roman" panose="02020603050405020304" pitchFamily="18" charset="0"/>
                          <a:cs typeface="+mn-cs"/>
                        </a:rPr>
                        <a:t>Regulation</a:t>
                      </a:r>
                      <a:r>
                        <a:rPr lang="tr-TR" sz="1600" b="1" u="none" kern="1200" dirty="0" smtClean="0">
                          <a:solidFill>
                            <a:schemeClr val="tx1"/>
                          </a:solidFill>
                          <a:effectLst/>
                          <a:latin typeface="Times New Roman" panose="02020603050405020304" pitchFamily="18" charset="0"/>
                          <a:ea typeface="Times New Roman" panose="02020603050405020304" pitchFamily="18" charset="0"/>
                          <a:cs typeface="+mn-cs"/>
                        </a:rPr>
                        <a:t> </a:t>
                      </a:r>
                      <a:r>
                        <a:rPr lang="tr-TR" sz="1600" b="1" u="none" kern="1200" dirty="0">
                          <a:solidFill>
                            <a:schemeClr val="tx1"/>
                          </a:solidFill>
                          <a:effectLst/>
                          <a:latin typeface="Times New Roman" panose="02020603050405020304" pitchFamily="18" charset="0"/>
                          <a:ea typeface="Times New Roman" panose="02020603050405020304" pitchFamily="18" charset="0"/>
                          <a:cs typeface="+mn-cs"/>
                        </a:rPr>
                        <a:t>(EC) No 1756/2004</a:t>
                      </a:r>
                      <a:r>
                        <a:rPr lang="tr-TR" sz="1600" b="0" u="none" kern="1200" dirty="0">
                          <a:solidFill>
                            <a:schemeClr val="tx1"/>
                          </a:solidFill>
                          <a:effectLst/>
                          <a:latin typeface="Times New Roman" panose="02020603050405020304" pitchFamily="18" charset="0"/>
                          <a:ea typeface="Times New Roman" panose="02020603050405020304" pitchFamily="18" charset="0"/>
                          <a:cs typeface="+mn-cs"/>
                        </a:rPr>
                        <a:t> of </a:t>
                      </a:r>
                      <a:r>
                        <a:rPr lang="tr-TR" sz="1600" b="0" u="none" strike="noStrike" kern="1200" dirty="0">
                          <a:solidFill>
                            <a:schemeClr val="tx1"/>
                          </a:solidFill>
                          <a:effectLst/>
                          <a:latin typeface="Times New Roman" panose="02020603050405020304" pitchFamily="18" charset="0"/>
                          <a:ea typeface="Times New Roman" panose="02020603050405020304" pitchFamily="18" charset="0"/>
                          <a:cs typeface="+mn-cs"/>
                        </a:rPr>
                        <a:t>11 </a:t>
                      </a:r>
                      <a:r>
                        <a:rPr lang="tr-TR" sz="1600" b="0" dirty="0" err="1">
                          <a:solidFill>
                            <a:schemeClr val="tx1"/>
                          </a:solidFill>
                          <a:effectLst/>
                          <a:latin typeface="Times New Roman" panose="02020603050405020304" pitchFamily="18" charset="0"/>
                          <a:ea typeface="Times New Roman" panose="02020603050405020304" pitchFamily="18" charset="0"/>
                        </a:rPr>
                        <a:t>October</a:t>
                      </a:r>
                      <a:r>
                        <a:rPr lang="tr-TR" sz="1600" b="0" dirty="0">
                          <a:solidFill>
                            <a:schemeClr val="tx1"/>
                          </a:solidFill>
                          <a:effectLst/>
                          <a:latin typeface="Times New Roman" panose="02020603050405020304" pitchFamily="18" charset="0"/>
                          <a:ea typeface="Times New Roman" panose="02020603050405020304" pitchFamily="18" charset="0"/>
                        </a:rPr>
                        <a:t> 2004 </a:t>
                      </a:r>
                      <a:r>
                        <a:rPr lang="tr-TR" sz="1600" b="0" dirty="0" err="1">
                          <a:solidFill>
                            <a:schemeClr val="tx1"/>
                          </a:solidFill>
                          <a:effectLst/>
                          <a:latin typeface="Times New Roman" panose="02020603050405020304" pitchFamily="18" charset="0"/>
                          <a:ea typeface="Times New Roman" panose="02020603050405020304" pitchFamily="18" charset="0"/>
                        </a:rPr>
                        <a:t>specifying</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detailed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conditions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evidence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required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criteria</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for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type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and</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level</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reduction</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the</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health</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checks</a:t>
                      </a:r>
                      <a:r>
                        <a:rPr lang="tr-TR" sz="1600" b="0" dirty="0">
                          <a:solidFill>
                            <a:schemeClr val="tx1"/>
                          </a:solidFill>
                          <a:effectLst/>
                          <a:latin typeface="Times New Roman" panose="02020603050405020304" pitchFamily="18" charset="0"/>
                          <a:ea typeface="Times New Roman" panose="02020603050405020304" pitchFamily="18" charset="0"/>
                        </a:rPr>
                        <a:t> of </a:t>
                      </a:r>
                      <a:r>
                        <a:rPr lang="tr-TR" sz="1600" b="0" dirty="0" err="1">
                          <a:solidFill>
                            <a:schemeClr val="tx1"/>
                          </a:solidFill>
                          <a:effectLst/>
                          <a:latin typeface="Times New Roman" panose="02020603050405020304" pitchFamily="18" charset="0"/>
                          <a:ea typeface="Times New Roman" panose="02020603050405020304" pitchFamily="18" charset="0"/>
                        </a:rPr>
                        <a:t>certain</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plant</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products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other</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objects</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listed</a:t>
                      </a:r>
                      <a:r>
                        <a:rPr lang="tr-TR" sz="1600" b="0" dirty="0">
                          <a:solidFill>
                            <a:schemeClr val="tx1"/>
                          </a:solidFill>
                          <a:effectLst/>
                          <a:latin typeface="Times New Roman" panose="02020603050405020304" pitchFamily="18" charset="0"/>
                          <a:ea typeface="Times New Roman" panose="02020603050405020304" pitchFamily="18" charset="0"/>
                        </a:rPr>
                        <a:t> in </a:t>
                      </a:r>
                      <a:r>
                        <a:rPr lang="tr-TR" sz="1600" b="0" dirty="0" err="1">
                          <a:solidFill>
                            <a:schemeClr val="tx1"/>
                          </a:solidFill>
                          <a:effectLst/>
                          <a:latin typeface="Times New Roman" panose="02020603050405020304" pitchFamily="18" charset="0"/>
                          <a:ea typeface="Times New Roman" panose="02020603050405020304" pitchFamily="18" charset="0"/>
                        </a:rPr>
                        <a:t>Part</a:t>
                      </a:r>
                      <a:r>
                        <a:rPr lang="tr-TR" sz="1600" b="0" dirty="0">
                          <a:solidFill>
                            <a:schemeClr val="tx1"/>
                          </a:solidFill>
                          <a:effectLst/>
                          <a:latin typeface="Times New Roman" panose="02020603050405020304" pitchFamily="18" charset="0"/>
                          <a:ea typeface="Times New Roman" panose="02020603050405020304" pitchFamily="18" charset="0"/>
                        </a:rPr>
                        <a:t> B of </a:t>
                      </a:r>
                      <a:r>
                        <a:rPr lang="tr-TR" sz="1600" b="0" dirty="0" err="1">
                          <a:solidFill>
                            <a:schemeClr val="tx1"/>
                          </a:solidFill>
                          <a:effectLst/>
                          <a:latin typeface="Times New Roman" panose="02020603050405020304" pitchFamily="18" charset="0"/>
                          <a:ea typeface="Times New Roman" panose="02020603050405020304" pitchFamily="18" charset="0"/>
                        </a:rPr>
                        <a:t>Annex</a:t>
                      </a:r>
                      <a:r>
                        <a:rPr lang="tr-TR" sz="1600" b="0" dirty="0">
                          <a:solidFill>
                            <a:schemeClr val="tx1"/>
                          </a:solidFill>
                          <a:effectLst/>
                          <a:latin typeface="Times New Roman" panose="02020603050405020304" pitchFamily="18" charset="0"/>
                          <a:ea typeface="Times New Roman" panose="02020603050405020304" pitchFamily="18" charset="0"/>
                        </a:rPr>
                        <a:t> V </a:t>
                      </a:r>
                      <a:r>
                        <a:rPr lang="tr-TR" sz="1600" b="0" dirty="0" err="1">
                          <a:solidFill>
                            <a:schemeClr val="tx1"/>
                          </a:solidFill>
                          <a:effectLst/>
                          <a:latin typeface="Times New Roman" panose="02020603050405020304" pitchFamily="18" charset="0"/>
                          <a:ea typeface="Times New Roman" panose="02020603050405020304" pitchFamily="18" charset="0"/>
                        </a:rPr>
                        <a:t>to</a:t>
                      </a:r>
                      <a:r>
                        <a:rPr lang="tr-TR" sz="1600" b="0" dirty="0">
                          <a:solidFill>
                            <a:schemeClr val="tx1"/>
                          </a:solidFill>
                          <a:effectLst/>
                          <a:latin typeface="Times New Roman" panose="02020603050405020304" pitchFamily="18" charset="0"/>
                          <a:ea typeface="Times New Roman" panose="02020603050405020304" pitchFamily="18" charset="0"/>
                        </a:rPr>
                        <a:t> </a:t>
                      </a:r>
                      <a:r>
                        <a:rPr lang="tr-TR" sz="1600" b="0" dirty="0" err="1">
                          <a:solidFill>
                            <a:schemeClr val="tx1"/>
                          </a:solidFill>
                          <a:effectLst/>
                          <a:latin typeface="Times New Roman" panose="02020603050405020304" pitchFamily="18" charset="0"/>
                          <a:ea typeface="Times New Roman" panose="02020603050405020304" pitchFamily="18" charset="0"/>
                        </a:rPr>
                        <a:t>Council</a:t>
                      </a:r>
                      <a:r>
                        <a:rPr lang="tr-TR" sz="1600" b="0" dirty="0">
                          <a:solidFill>
                            <a:schemeClr val="tx1"/>
                          </a:solidFill>
                          <a:effectLst/>
                          <a:latin typeface="Times New Roman" panose="02020603050405020304" pitchFamily="18" charset="0"/>
                          <a:ea typeface="Times New Roman" panose="02020603050405020304" pitchFamily="18" charset="0"/>
                        </a:rPr>
                        <a:t> Directive 2000/29/EC</a:t>
                      </a:r>
                    </a:p>
                  </a:txBody>
                  <a:tcPr marL="68580" marR="68580" marT="0" marB="0">
                    <a:solidFill>
                      <a:schemeClr val="tx2">
                        <a:lumMod val="20000"/>
                        <a:lumOff val="80000"/>
                      </a:schemeClr>
                    </a:solidFill>
                  </a:tcPr>
                </a:tc>
                <a:tc>
                  <a:txBody>
                    <a:bodyPr/>
                    <a:lstStyle/>
                    <a:p>
                      <a:pPr algn="just">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just">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AB’ye </a:t>
                      </a:r>
                      <a:r>
                        <a:rPr lang="tr-TR" sz="1600" b="0" dirty="0">
                          <a:solidFill>
                            <a:schemeClr val="tx1"/>
                          </a:solidFill>
                          <a:effectLst/>
                          <a:latin typeface="Times New Roman" panose="02020603050405020304" pitchFamily="18" charset="0"/>
                          <a:ea typeface="Times New Roman" panose="02020603050405020304" pitchFamily="18" charset="0"/>
                        </a:rPr>
                        <a:t>üyelikle birlikte uyum sağlanacaktır.</a:t>
                      </a:r>
                    </a:p>
                  </a:txBody>
                  <a:tcPr marL="68580" marR="68580" marT="0" marB="0">
                    <a:solidFill>
                      <a:schemeClr val="tx2">
                        <a:lumMod val="20000"/>
                        <a:lumOff val="80000"/>
                      </a:schemeClr>
                    </a:solidFill>
                  </a:tcPr>
                </a:tc>
                <a:tc>
                  <a:txBody>
                    <a:bodyPr/>
                    <a:lstStyle/>
                    <a:p>
                      <a:pPr algn="l">
                        <a:spcAft>
                          <a:spcPts val="0"/>
                        </a:spcAft>
                      </a:pPr>
                      <a:endParaRPr lang="tr-TR" sz="1600" b="0" dirty="0" smtClean="0">
                        <a:solidFill>
                          <a:schemeClr val="tx1"/>
                        </a:solidFill>
                        <a:effectLst/>
                        <a:latin typeface="Times New Roman" panose="02020603050405020304" pitchFamily="18" charset="0"/>
                        <a:ea typeface="Times New Roman" panose="02020603050405020304" pitchFamily="18" charset="0"/>
                      </a:endParaRPr>
                    </a:p>
                    <a:p>
                      <a:pPr algn="l">
                        <a:spcAft>
                          <a:spcPts val="0"/>
                        </a:spcAft>
                      </a:pPr>
                      <a:r>
                        <a:rPr lang="tr-TR" sz="1600" b="0" dirty="0" smtClean="0">
                          <a:solidFill>
                            <a:schemeClr val="tx1"/>
                          </a:solidFill>
                          <a:effectLst/>
                          <a:latin typeface="Times New Roman" panose="02020603050405020304" pitchFamily="18" charset="0"/>
                          <a:ea typeface="Times New Roman" panose="02020603050405020304" pitchFamily="18" charset="0"/>
                        </a:rPr>
                        <a:t>Bitki </a:t>
                      </a:r>
                      <a:r>
                        <a:rPr lang="tr-TR" sz="1600" b="0" dirty="0">
                          <a:solidFill>
                            <a:schemeClr val="tx1"/>
                          </a:solidFill>
                          <a:effectLst/>
                          <a:latin typeface="Times New Roman" panose="02020603050405020304" pitchFamily="18" charset="0"/>
                          <a:ea typeface="Times New Roman" panose="02020603050405020304" pitchFamily="18" charset="0"/>
                        </a:rPr>
                        <a:t>Sağlığı kontrollerinde azaltılmış bitki sağlığı kontrolleri uygulanabilecektir.</a:t>
                      </a:r>
                    </a:p>
                  </a:txBody>
                  <a:tcPr marL="68580" marR="68580" marT="0" marB="0">
                    <a:solidFill>
                      <a:schemeClr val="tx2">
                        <a:lumMod val="20000"/>
                        <a:lumOff val="80000"/>
                      </a:schemeClr>
                    </a:solidFill>
                  </a:tcPr>
                </a:tc>
              </a:tr>
            </a:tbl>
          </a:graphicData>
        </a:graphic>
      </p:graphicFrame>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3959461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o 1"/>
          <p:cNvGraphicFramePr>
            <a:graphicFrameLocks noGrp="1"/>
          </p:cNvGraphicFramePr>
          <p:nvPr>
            <p:extLst>
              <p:ext uri="{D42A27DB-BD31-4B8C-83A1-F6EECF244321}">
                <p14:modId xmlns:p14="http://schemas.microsoft.com/office/powerpoint/2010/main" val="3708678292"/>
              </p:ext>
            </p:extLst>
          </p:nvPr>
        </p:nvGraphicFramePr>
        <p:xfrm>
          <a:off x="716573" y="1268760"/>
          <a:ext cx="7704856" cy="3169920"/>
        </p:xfrm>
        <a:graphic>
          <a:graphicData uri="http://schemas.openxmlformats.org/drawingml/2006/table">
            <a:tbl>
              <a:tblPr firstRow="1" bandRow="1">
                <a:tableStyleId>{5C22544A-7EE6-4342-B048-85BDC9FD1C3A}</a:tableStyleId>
              </a:tblPr>
              <a:tblGrid>
                <a:gridCol w="2016224"/>
                <a:gridCol w="3024336"/>
                <a:gridCol w="2664296"/>
              </a:tblGrid>
              <a:tr h="370840">
                <a:tc>
                  <a:txBody>
                    <a:bodyPr/>
                    <a:lstStyle/>
                    <a:p>
                      <a:pPr algn="just">
                        <a:spcAft>
                          <a:spcPts val="0"/>
                        </a:spcAft>
                      </a:pPr>
                      <a:endParaRPr lang="tr-TR" sz="1600" b="0" dirty="0" smtClean="0">
                        <a:solidFill>
                          <a:schemeClr val="tx1"/>
                        </a:solidFill>
                        <a:effectLst/>
                      </a:endParaRPr>
                    </a:p>
                    <a:p>
                      <a:pPr algn="just">
                        <a:spcAft>
                          <a:spcPts val="0"/>
                        </a:spcAft>
                      </a:pPr>
                      <a:endParaRPr lang="tr-TR" sz="1600" b="0" dirty="0" smtClean="0">
                        <a:solidFill>
                          <a:schemeClr val="tx1"/>
                        </a:solidFill>
                        <a:effectLst/>
                        <a:latin typeface="Times New Roman" panose="02020603050405020304" pitchFamily="18" charset="0"/>
                        <a:cs typeface="Times New Roman" panose="02020603050405020304" pitchFamily="18" charset="0"/>
                      </a:endParaRPr>
                    </a:p>
                    <a:p>
                      <a:pPr algn="just">
                        <a:spcAft>
                          <a:spcPts val="0"/>
                        </a:spcAft>
                      </a:pPr>
                      <a:endParaRPr lang="tr-TR" sz="1600" b="0" dirty="0" smtClean="0">
                        <a:solidFill>
                          <a:schemeClr val="tx1"/>
                        </a:solidFill>
                        <a:effectLst/>
                        <a:latin typeface="Times New Roman" panose="02020603050405020304" pitchFamily="18" charset="0"/>
                        <a:cs typeface="Times New Roman" panose="02020603050405020304" pitchFamily="18" charset="0"/>
                      </a:endParaRPr>
                    </a:p>
                    <a:p>
                      <a:pPr algn="just">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Fasıl 12; Veterinerlik, Gıda Güvenilirliği ve Bitki Sağlığı Kapanış Kriterlerinden 6 </a:t>
                      </a:r>
                      <a:r>
                        <a:rPr lang="tr-TR" sz="1600" b="0" dirty="0" err="1" smtClean="0">
                          <a:solidFill>
                            <a:schemeClr val="tx1"/>
                          </a:solidFill>
                          <a:effectLst/>
                          <a:latin typeface="Times New Roman" panose="02020603050405020304" pitchFamily="18" charset="0"/>
                          <a:cs typeface="Times New Roman" panose="02020603050405020304" pitchFamily="18" charset="0"/>
                        </a:rPr>
                        <a:t>no’lu</a:t>
                      </a:r>
                      <a:r>
                        <a:rPr lang="tr-TR" sz="1600" b="0" dirty="0" smtClean="0">
                          <a:solidFill>
                            <a:schemeClr val="tx1"/>
                          </a:solidFill>
                          <a:effectLst/>
                          <a:latin typeface="Times New Roman" panose="02020603050405020304" pitchFamily="18" charset="0"/>
                          <a:cs typeface="Times New Roman" panose="02020603050405020304" pitchFamily="18" charset="0"/>
                        </a:rPr>
                        <a:t> kapanış kriterinin karşılanması</a:t>
                      </a:r>
                    </a:p>
                  </a:txBody>
                  <a:tcPr marL="68580" marR="68580" marT="0" marB="0">
                    <a:solidFill>
                      <a:schemeClr val="tx2">
                        <a:lumMod val="20000"/>
                        <a:lumOff val="80000"/>
                      </a:schemeClr>
                    </a:solidFill>
                  </a:tcPr>
                </a:tc>
                <a:tc>
                  <a:txBody>
                    <a:bodyPr/>
                    <a:lstStyle/>
                    <a:p>
                      <a:pPr algn="just">
                        <a:spcAft>
                          <a:spcPts val="0"/>
                        </a:spcAft>
                      </a:pPr>
                      <a:endParaRPr lang="tr-TR" sz="1600" b="0" dirty="0" smtClean="0">
                        <a:solidFill>
                          <a:schemeClr val="tx1"/>
                        </a:solidFill>
                        <a:effectLst/>
                      </a:endParaRPr>
                    </a:p>
                    <a:p>
                      <a:pPr algn="just">
                        <a:spcAft>
                          <a:spcPts val="0"/>
                        </a:spcAft>
                      </a:pPr>
                      <a:endParaRPr lang="tr-TR" sz="1600" b="0" dirty="0" smtClean="0">
                        <a:solidFill>
                          <a:schemeClr val="tx1"/>
                        </a:solidFill>
                        <a:effectLst/>
                      </a:endParaRPr>
                    </a:p>
                    <a:p>
                      <a:pPr algn="just">
                        <a:spcAft>
                          <a:spcPts val="0"/>
                        </a:spcAft>
                      </a:pPr>
                      <a:endParaRPr lang="tr-TR" sz="1600" b="0" dirty="0" smtClean="0">
                        <a:solidFill>
                          <a:schemeClr val="tx1"/>
                        </a:solidFill>
                        <a:effectLst/>
                      </a:endParaRPr>
                    </a:p>
                    <a:p>
                      <a:pPr marL="0" marR="0" indent="0" algn="just" defTabSz="914400" rtl="0" eaLnBrk="1" fontAlgn="auto" latinLnBrk="0" hangingPunct="1">
                        <a:lnSpc>
                          <a:spcPct val="100000"/>
                        </a:lnSpc>
                        <a:spcBef>
                          <a:spcPts val="0"/>
                        </a:spcBef>
                        <a:spcAft>
                          <a:spcPts val="0"/>
                        </a:spcAft>
                        <a:buClrTx/>
                        <a:buSzTx/>
                        <a:buFontTx/>
                        <a:buNone/>
                        <a:tabLst/>
                        <a:defRPr/>
                      </a:pPr>
                      <a:r>
                        <a:rPr lang="tr-TR" sz="1600" b="0" dirty="0" smtClean="0">
                          <a:solidFill>
                            <a:schemeClr val="tx1"/>
                          </a:solidFill>
                          <a:effectLst/>
                          <a:latin typeface="Times New Roman" panose="02020603050405020304" pitchFamily="18" charset="0"/>
                          <a:cs typeface="Times New Roman" panose="02020603050405020304" pitchFamily="18" charset="0"/>
                        </a:rPr>
                        <a:t>Bitki sağlığı sınır kontrol noktalarının AB kriterlerine uygun olarak teçhiz edilmesi.</a:t>
                      </a:r>
                    </a:p>
                  </a:txBody>
                  <a:tcPr marL="68580" marR="68580" marT="0" marB="0">
                    <a:solidFill>
                      <a:schemeClr val="tx2">
                        <a:lumMod val="20000"/>
                        <a:lumOff val="80000"/>
                      </a:schemeClr>
                    </a:solidFill>
                  </a:tcPr>
                </a:tc>
                <a:tc>
                  <a:txBody>
                    <a:bodyPr/>
                    <a:lstStyle/>
                    <a:p>
                      <a:pPr>
                        <a:spcAft>
                          <a:spcPts val="0"/>
                        </a:spcAft>
                      </a:pPr>
                      <a:endParaRPr lang="tr-TR" sz="1600" b="0" dirty="0" smtClean="0">
                        <a:solidFill>
                          <a:schemeClr val="tx1"/>
                        </a:solidFill>
                        <a:effectLst/>
                      </a:endParaRPr>
                    </a:p>
                    <a:p>
                      <a:pPr>
                        <a:spcAft>
                          <a:spcPts val="0"/>
                        </a:spcAft>
                      </a:pPr>
                      <a:endParaRPr lang="tr-TR" sz="1600" b="0" dirty="0" smtClean="0">
                        <a:solidFill>
                          <a:schemeClr val="tx1"/>
                        </a:solidFill>
                        <a:effectLst/>
                      </a:endParaRPr>
                    </a:p>
                    <a:p>
                      <a:pPr>
                        <a:spcAft>
                          <a:spcPts val="0"/>
                        </a:spcAft>
                      </a:pPr>
                      <a:endParaRPr lang="tr-TR" sz="1600" b="0" dirty="0" smtClean="0">
                        <a:solidFill>
                          <a:schemeClr val="tx1"/>
                        </a:solidFill>
                        <a:effectLst/>
                      </a:endParaRPr>
                    </a:p>
                    <a:p>
                      <a:pPr algn="just">
                        <a:spcAft>
                          <a:spcPts val="0"/>
                        </a:spcAft>
                      </a:pP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Bitki sağlığı sınır kontrol noktalarının</a:t>
                      </a:r>
                      <a:r>
                        <a:rPr lang="tr-TR" sz="1600" b="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AB standartlarında teçhizine yönelik eksiklikler belirlenmiş</a:t>
                      </a:r>
                      <a:r>
                        <a:rPr lang="tr-TR" sz="1600" b="0" kern="1200" baseline="0" dirty="0" smtClean="0">
                          <a:solidFill>
                            <a:schemeClr val="tx1"/>
                          </a:solidFill>
                          <a:effectLst/>
                          <a:latin typeface="Times New Roman" panose="02020603050405020304" pitchFamily="18" charset="0"/>
                          <a:ea typeface="+mn-ea"/>
                          <a:cs typeface="Times New Roman" panose="02020603050405020304" pitchFamily="18" charset="0"/>
                        </a:rPr>
                        <a:t> olup, </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2017 yılının II. Dönem de</a:t>
                      </a:r>
                      <a:r>
                        <a:rPr lang="tr-TR" sz="1600" b="0" kern="1200" baseline="0" dirty="0" smtClean="0">
                          <a:solidFill>
                            <a:schemeClr val="tx1"/>
                          </a:solidFill>
                          <a:effectLst/>
                          <a:latin typeface="Times New Roman" panose="02020603050405020304" pitchFamily="18" charset="0"/>
                          <a:ea typeface="+mn-ea"/>
                          <a:cs typeface="Times New Roman" panose="02020603050405020304" pitchFamily="18" charset="0"/>
                        </a:rPr>
                        <a:t> tamamlanması planlanmaktadır.</a:t>
                      </a:r>
                      <a:endParaRPr lang="tr-TR" sz="16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spcAft>
                          <a:spcPts val="0"/>
                        </a:spcAft>
                      </a:pPr>
                      <a:endParaRPr lang="tr-TR" sz="1600" dirty="0" smtClean="0">
                        <a:effectLst/>
                      </a:endParaRPr>
                    </a:p>
                    <a:p>
                      <a:pPr algn="just">
                        <a:spcAft>
                          <a:spcPts val="0"/>
                        </a:spcAft>
                      </a:pPr>
                      <a:endParaRPr lang="tr-TR" sz="1600" dirty="0" smtClean="0">
                        <a:effectLst/>
                        <a:latin typeface="Times New Roman" panose="02020603050405020304" pitchFamily="18" charset="0"/>
                        <a:cs typeface="Times New Roman" panose="02020603050405020304" pitchFamily="18" charset="0"/>
                      </a:endParaRPr>
                    </a:p>
                    <a:p>
                      <a:pPr algn="just">
                        <a:spcAft>
                          <a:spcPts val="0"/>
                        </a:spcAft>
                      </a:pPr>
                      <a:endParaRPr lang="tr-TR" sz="1600" dirty="0" smtClean="0">
                        <a:effectLst/>
                        <a:latin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r>
            </a:tbl>
          </a:graphicData>
        </a:graphic>
      </p:graphicFrame>
    </p:spTree>
    <p:extLst>
      <p:ext uri="{BB962C8B-B14F-4D97-AF65-F5344CB8AC3E}">
        <p14:creationId xmlns:p14="http://schemas.microsoft.com/office/powerpoint/2010/main" val="1315542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5" name="Straight Connector 8"/>
          <p:cNvCxnSpPr>
            <a:cxnSpLocks noChangeShapeType="1"/>
          </p:cNvCxnSpPr>
          <p:nvPr/>
        </p:nvCxnSpPr>
        <p:spPr bwMode="auto">
          <a:xfrm>
            <a:off x="1447800" y="765175"/>
            <a:ext cx="7244862" cy="1588"/>
          </a:xfrm>
          <a:prstGeom prst="line">
            <a:avLst/>
          </a:prstGeom>
          <a:ln>
            <a:solidFill>
              <a:schemeClr val="bg1">
                <a:lumMod val="65000"/>
              </a:schemeClr>
            </a:solidFill>
            <a:headEnd/>
            <a:tailEnd/>
          </a:ln>
        </p:spPr>
        <p:style>
          <a:lnRef idx="1">
            <a:schemeClr val="accent1"/>
          </a:lnRef>
          <a:fillRef idx="0">
            <a:schemeClr val="accent1"/>
          </a:fillRef>
          <a:effectRef idx="0">
            <a:schemeClr val="accent1"/>
          </a:effectRef>
          <a:fontRef idx="minor">
            <a:schemeClr val="tx1"/>
          </a:fontRef>
        </p:style>
      </p:cxnSp>
      <p:pic>
        <p:nvPicPr>
          <p:cNvPr id="5" name="Picture 6" descr="2.37-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573" y="404813"/>
            <a:ext cx="70338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etin kutusu 1"/>
          <p:cNvSpPr txBox="1"/>
          <p:nvPr/>
        </p:nvSpPr>
        <p:spPr>
          <a:xfrm>
            <a:off x="539552" y="1844824"/>
            <a:ext cx="7976089" cy="2862322"/>
          </a:xfrm>
          <a:prstGeom prst="rect">
            <a:avLst/>
          </a:prstGeom>
          <a:noFill/>
        </p:spPr>
        <p:txBody>
          <a:bodyPr wrap="square" rtlCol="0">
            <a:spAutoFit/>
          </a:bodyPr>
          <a:lstStyle/>
          <a:p>
            <a:pPr marL="285750" indent="-285750" algn="just">
              <a:buFont typeface="Wingdings" pitchFamily="2" charset="2"/>
              <a:buChar char="ü"/>
            </a:pPr>
            <a:r>
              <a:rPr lang="tr-TR" dirty="0" smtClean="0"/>
              <a:t>AB’nin </a:t>
            </a:r>
            <a:r>
              <a:rPr lang="tr-TR" dirty="0"/>
              <a:t>ABD’den ithal ettiği kabuklu meşe ürününe yönelik olan 2005/359 sayılı Komisyon Kararı ve 2010/723/EU sayılı Komisyon Kararı </a:t>
            </a:r>
            <a:r>
              <a:rPr lang="tr-TR" dirty="0" smtClean="0"/>
              <a:t>gereğince, </a:t>
            </a:r>
            <a:r>
              <a:rPr lang="tr-TR" dirty="0"/>
              <a:t>Bitki Karantinası </a:t>
            </a:r>
            <a:r>
              <a:rPr lang="tr-TR" dirty="0" smtClean="0"/>
              <a:t>Yönetmeliği EK-4’de; ABD menşeili </a:t>
            </a:r>
            <a:r>
              <a:rPr lang="tr-TR" i="1" dirty="0" smtClean="0"/>
              <a:t>Quercus</a:t>
            </a:r>
            <a:r>
              <a:rPr lang="tr-TR" dirty="0" smtClean="0"/>
              <a:t> </a:t>
            </a:r>
            <a:r>
              <a:rPr lang="tr-TR" dirty="0"/>
              <a:t>L</a:t>
            </a:r>
            <a:r>
              <a:rPr lang="tr-TR" dirty="0" smtClean="0"/>
              <a:t>.(meşe) odunu</a:t>
            </a:r>
            <a:r>
              <a:rPr lang="tr-TR" dirty="0"/>
              <a:t> </a:t>
            </a:r>
            <a:r>
              <a:rPr lang="tr-TR" dirty="0" smtClean="0"/>
              <a:t>ithalatına yönelik madde eklenerek fumigasyon şartı getirilmiş ve giriş kapıları sınırlandırılmıştır.</a:t>
            </a:r>
          </a:p>
          <a:p>
            <a:pPr algn="just"/>
            <a:r>
              <a:rPr lang="tr-TR" dirty="0" smtClean="0"/>
              <a:t>     (17.05.2012 tarihli R.G.)</a:t>
            </a:r>
          </a:p>
          <a:p>
            <a:pPr marL="285750" indent="-285750" algn="just">
              <a:buFont typeface="Wingdings" pitchFamily="2" charset="2"/>
              <a:buChar char="ü"/>
            </a:pPr>
            <a:endParaRPr lang="tr-TR" dirty="0"/>
          </a:p>
          <a:p>
            <a:pPr algn="just"/>
            <a:endParaRPr lang="tr-TR" dirty="0" smtClean="0"/>
          </a:p>
          <a:p>
            <a:pPr marL="285750" indent="-285750" algn="just">
              <a:buFont typeface="Wingdings" pitchFamily="2" charset="2"/>
              <a:buChar char="ü"/>
            </a:pPr>
            <a:endParaRPr lang="tr-TR" dirty="0"/>
          </a:p>
          <a:p>
            <a:pPr algn="just"/>
            <a:endParaRPr lang="tr-TR" dirty="0"/>
          </a:p>
        </p:txBody>
      </p:sp>
      <p:sp>
        <p:nvSpPr>
          <p:cNvPr id="6" name="Dikdörtgen 5"/>
          <p:cNvSpPr/>
          <p:nvPr/>
        </p:nvSpPr>
        <p:spPr>
          <a:xfrm>
            <a:off x="6481800" y="383937"/>
            <a:ext cx="2210862" cy="369332"/>
          </a:xfrm>
          <a:prstGeom prst="rect">
            <a:avLst/>
          </a:prstGeom>
        </p:spPr>
        <p:txBody>
          <a:bodyPr wrap="none">
            <a:spAutoFit/>
          </a:bodyPr>
          <a:lstStyle/>
          <a:p>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AB Mevzuat Uyumu</a:t>
            </a:r>
          </a:p>
        </p:txBody>
      </p:sp>
    </p:spTree>
    <p:extLst>
      <p:ext uri="{BB962C8B-B14F-4D97-AF65-F5344CB8AC3E}">
        <p14:creationId xmlns:p14="http://schemas.microsoft.com/office/powerpoint/2010/main" val="8273614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3657600" y="1093887"/>
            <a:ext cx="2286000" cy="734913"/>
          </a:xfrm>
          <a:prstGeom prst="rect">
            <a:avLst/>
          </a:prstGeom>
          <a:solidFill>
            <a:schemeClr val="tx2">
              <a:lumMod val="20000"/>
              <a:lumOff val="80000"/>
              <a:alpha val="78000"/>
            </a:schemeClr>
          </a:solidFill>
          <a:ln>
            <a:solidFill>
              <a:srgbClr val="0C0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Below"/>
              <a:lightRig rig="threePt" dir="t"/>
            </a:scene3d>
          </a:bodyPr>
          <a:lstStyle/>
          <a:p>
            <a:pPr algn="ctr"/>
            <a:r>
              <a:rPr lang="tr-TR" dirty="0" smtClean="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rPr>
              <a:t>Gıda Tarım ve Hayvancılık Bakanlığı</a:t>
            </a:r>
            <a:endParaRPr lang="tr-TR" dirty="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endParaRPr>
          </a:p>
        </p:txBody>
      </p:sp>
      <p:cxnSp>
        <p:nvCxnSpPr>
          <p:cNvPr id="19" name="Düz Bağlayıcı 18"/>
          <p:cNvCxnSpPr>
            <a:stCxn id="2" idx="1"/>
          </p:cNvCxnSpPr>
          <p:nvPr/>
        </p:nvCxnSpPr>
        <p:spPr>
          <a:xfrm flipH="1" flipV="1">
            <a:off x="3124200" y="1461343"/>
            <a:ext cx="53340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Düz Bağlayıcı 24"/>
          <p:cNvCxnSpPr/>
          <p:nvPr/>
        </p:nvCxnSpPr>
        <p:spPr>
          <a:xfrm>
            <a:off x="3124200" y="1461343"/>
            <a:ext cx="0" cy="59605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96" name="Düz Bağlayıcı 4095"/>
          <p:cNvCxnSpPr/>
          <p:nvPr/>
        </p:nvCxnSpPr>
        <p:spPr>
          <a:xfrm>
            <a:off x="1788175" y="2438400"/>
            <a:ext cx="4570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05" name="Düz Bağlayıcı 4104"/>
          <p:cNvCxnSpPr/>
          <p:nvPr/>
        </p:nvCxnSpPr>
        <p:spPr>
          <a:xfrm>
            <a:off x="1788175" y="2438400"/>
            <a:ext cx="0" cy="582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09" name="Düz Bağlayıcı 4108"/>
          <p:cNvCxnSpPr/>
          <p:nvPr/>
        </p:nvCxnSpPr>
        <p:spPr>
          <a:xfrm flipH="1">
            <a:off x="1788175" y="3776465"/>
            <a:ext cx="4439" cy="660647"/>
          </a:xfrm>
          <a:prstGeom prst="line">
            <a:avLst/>
          </a:prstGeom>
        </p:spPr>
        <p:style>
          <a:lnRef idx="1">
            <a:schemeClr val="accent1"/>
          </a:lnRef>
          <a:fillRef idx="0">
            <a:schemeClr val="accent1"/>
          </a:fillRef>
          <a:effectRef idx="0">
            <a:schemeClr val="accent1"/>
          </a:effectRef>
          <a:fontRef idx="minor">
            <a:schemeClr val="tx1"/>
          </a:fontRef>
        </p:style>
      </p:cxnSp>
      <p:sp>
        <p:nvSpPr>
          <p:cNvPr id="55" name="Dikdörtgen 54"/>
          <p:cNvSpPr/>
          <p:nvPr/>
        </p:nvSpPr>
        <p:spPr>
          <a:xfrm>
            <a:off x="2245225" y="2070943"/>
            <a:ext cx="2286000" cy="734913"/>
          </a:xfrm>
          <a:prstGeom prst="rect">
            <a:avLst/>
          </a:prstGeom>
          <a:solidFill>
            <a:schemeClr val="tx2">
              <a:lumMod val="20000"/>
              <a:lumOff val="80000"/>
              <a:alpha val="78000"/>
            </a:schemeClr>
          </a:solidFill>
          <a:ln>
            <a:solidFill>
              <a:srgbClr val="0C0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Below"/>
              <a:lightRig rig="threePt" dir="t"/>
            </a:scene3d>
          </a:bodyPr>
          <a:lstStyle/>
          <a:p>
            <a:pPr algn="ctr"/>
            <a:r>
              <a:rPr lang="tr-TR" dirty="0" smtClean="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rPr>
              <a:t>Gıda ve Kontrol </a:t>
            </a:r>
          </a:p>
          <a:p>
            <a:pPr algn="ctr"/>
            <a:r>
              <a:rPr lang="tr-TR" dirty="0" smtClean="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rPr>
              <a:t>Genel Müdürlüğü</a:t>
            </a:r>
            <a:endParaRPr lang="tr-TR" dirty="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56" name="Dikdörtgen 55"/>
          <p:cNvSpPr/>
          <p:nvPr/>
        </p:nvSpPr>
        <p:spPr>
          <a:xfrm>
            <a:off x="433428" y="3020627"/>
            <a:ext cx="3030998" cy="662126"/>
          </a:xfrm>
          <a:prstGeom prst="rect">
            <a:avLst/>
          </a:prstGeom>
          <a:solidFill>
            <a:schemeClr val="tx2">
              <a:lumMod val="20000"/>
              <a:lumOff val="80000"/>
              <a:alpha val="78000"/>
            </a:schemeClr>
          </a:solidFill>
          <a:ln>
            <a:solidFill>
              <a:srgbClr val="0C0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Below"/>
              <a:lightRig rig="threePt" dir="t"/>
            </a:scene3d>
          </a:bodyPr>
          <a:lstStyle/>
          <a:p>
            <a:pPr algn="ctr"/>
            <a:r>
              <a:rPr lang="tr-TR" dirty="0" smtClean="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rPr>
              <a:t>Bitki ve Bitkisel Ürünler Sınır Kontrol Dairesi Başkanlığı</a:t>
            </a:r>
            <a:endParaRPr lang="tr-TR" dirty="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73" name="Picture 10" descr="C:\Users\omer.yasa\Documents\Sunular\Sunu işaretçileri\flech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056000" y="4617650"/>
            <a:ext cx="332225" cy="1864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omer.yasa\Desktop\ziRAİ kARANTİNA mÜDÜRLÜKLE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505200"/>
            <a:ext cx="5638800" cy="2967893"/>
          </a:xfrm>
          <a:prstGeom prst="rect">
            <a:avLst/>
          </a:prstGeom>
          <a:noFill/>
          <a:extLst>
            <a:ext uri="{909E8E84-426E-40DD-AFC4-6F175D3DCCD1}">
              <a14:hiddenFill xmlns:a14="http://schemas.microsoft.com/office/drawing/2010/main">
                <a:solidFill>
                  <a:srgbClr val="FFFFFF"/>
                </a:solidFill>
              </a14:hiddenFill>
            </a:ext>
          </a:extLst>
        </p:spPr>
      </p:pic>
      <p:sp>
        <p:nvSpPr>
          <p:cNvPr id="29" name="Dikdörtgen 28"/>
          <p:cNvSpPr/>
          <p:nvPr/>
        </p:nvSpPr>
        <p:spPr>
          <a:xfrm>
            <a:off x="645175" y="4989146"/>
            <a:ext cx="2286000" cy="600094"/>
          </a:xfrm>
          <a:prstGeom prst="rect">
            <a:avLst/>
          </a:prstGeom>
          <a:solidFill>
            <a:schemeClr val="tx2">
              <a:lumMod val="20000"/>
              <a:lumOff val="80000"/>
              <a:alpha val="78000"/>
            </a:schemeClr>
          </a:solidFill>
          <a:ln>
            <a:solidFill>
              <a:srgbClr val="0C0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Below"/>
              <a:lightRig rig="threePt" dir="t"/>
            </a:scene3d>
          </a:bodyPr>
          <a:lstStyle/>
          <a:p>
            <a:pPr algn="ctr"/>
            <a:r>
              <a:rPr lang="tr-TR" dirty="0" smtClean="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rPr>
              <a:t>Zirai Karantina Müdürlükleri</a:t>
            </a:r>
            <a:endParaRPr lang="tr-TR" dirty="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11878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07676"/>
            <a:ext cx="1188240" cy="19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335523" y="5927403"/>
            <a:ext cx="3169677" cy="369332"/>
          </a:xfrm>
          <a:prstGeom prst="rect">
            <a:avLst/>
          </a:prstGeom>
          <a:solidFill>
            <a:schemeClr val="tx2">
              <a:lumMod val="20000"/>
              <a:lumOff val="80000"/>
              <a:alpha val="78000"/>
            </a:schemeClr>
          </a:solidFill>
          <a:ln>
            <a:solidFill>
              <a:srgbClr val="0C0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Below"/>
              <a:lightRig rig="threePt" dir="t"/>
            </a:scene3d>
          </a:bodyPr>
          <a:lstStyle>
            <a:defPPr>
              <a:defRPr lang="tr-TR"/>
            </a:defPPr>
            <a:lvl1pPr algn="ctr">
              <a:defRPr>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tr-TR" dirty="0"/>
              <a:t>Toplam İnspektör Sayısı: </a:t>
            </a:r>
            <a:r>
              <a:rPr lang="tr-TR" dirty="0" smtClean="0"/>
              <a:t>396</a:t>
            </a:r>
            <a:endParaRPr lang="tr-TR" dirty="0"/>
          </a:p>
        </p:txBody>
      </p:sp>
      <p:sp>
        <p:nvSpPr>
          <p:cNvPr id="17" name="Metin kutusu 16"/>
          <p:cNvSpPr txBox="1"/>
          <p:nvPr/>
        </p:nvSpPr>
        <p:spPr>
          <a:xfrm>
            <a:off x="7236296" y="373117"/>
            <a:ext cx="1656184" cy="369332"/>
          </a:xfrm>
          <a:prstGeom prst="rect">
            <a:avLst/>
          </a:prstGeom>
          <a:noFill/>
          <a:ln>
            <a:noFill/>
          </a:ln>
          <a:effectLst>
            <a:outerShdw blurRad="50800" dist="38100" dir="8100000" algn="tr"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fontAlgn="auto">
              <a:spcBef>
                <a:spcPts val="0"/>
              </a:spcBef>
              <a:spcAft>
                <a:spcPts val="0"/>
              </a:spcAft>
            </a:pPr>
            <a:r>
              <a:rPr lang="tr-TR" b="1" dirty="0" smtClean="0">
                <a:solidFill>
                  <a:srgbClr val="FF0000"/>
                </a:solidFill>
                <a:latin typeface="Times New Roman" pitchFamily="18" charset="0"/>
                <a:cs typeface="Times New Roman" pitchFamily="18" charset="0"/>
              </a:rPr>
              <a:t>Organizasyon</a:t>
            </a:r>
            <a:endParaRPr lang="tr-TR" b="1" dirty="0">
              <a:solidFill>
                <a:srgbClr val="FF0000"/>
              </a:solidFill>
              <a:latin typeface="Times New Roman" pitchFamily="18" charset="0"/>
              <a:cs typeface="Times New Roman" pitchFamily="18" charset="0"/>
            </a:endParaRPr>
          </a:p>
        </p:txBody>
      </p:sp>
      <p:sp>
        <p:nvSpPr>
          <p:cNvPr id="18" name="Dikdörtgen 17"/>
          <p:cNvSpPr/>
          <p:nvPr/>
        </p:nvSpPr>
        <p:spPr>
          <a:xfrm>
            <a:off x="645175" y="4005064"/>
            <a:ext cx="2286000" cy="705793"/>
          </a:xfrm>
          <a:prstGeom prst="rect">
            <a:avLst/>
          </a:prstGeom>
          <a:solidFill>
            <a:schemeClr val="tx2">
              <a:lumMod val="20000"/>
              <a:lumOff val="80000"/>
              <a:alpha val="78000"/>
            </a:schemeClr>
          </a:solidFill>
          <a:ln>
            <a:solidFill>
              <a:srgbClr val="0C0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Below"/>
              <a:lightRig rig="threePt" dir="t"/>
            </a:scene3d>
          </a:bodyPr>
          <a:lstStyle/>
          <a:p>
            <a:pPr algn="ctr"/>
            <a:r>
              <a:rPr lang="tr-TR" dirty="0" smtClean="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rPr>
              <a:t>İl Müdürlükleri</a:t>
            </a:r>
            <a:endParaRPr lang="tr-TR" dirty="0">
              <a:ln>
                <a:solidFill>
                  <a:schemeClr val="accent6">
                    <a:lumMod val="75000"/>
                  </a:schemeClr>
                </a:solidFill>
              </a:ln>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06671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541780" y="1340768"/>
            <a:ext cx="8332444" cy="461049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just"/>
            <a:r>
              <a:rPr lang="tr-TR" sz="2800" b="1" dirty="0" smtClean="0">
                <a:solidFill>
                  <a:srgbClr val="FF0000"/>
                </a:solidFill>
                <a:latin typeface="Times New Roman" pitchFamily="18" charset="0"/>
                <a:cs typeface="Times New Roman" pitchFamily="18" charset="0"/>
              </a:rPr>
              <a:t>	</a:t>
            </a:r>
            <a:r>
              <a:rPr lang="tr-TR" sz="2000" b="1" dirty="0" smtClean="0">
                <a:solidFill>
                  <a:srgbClr val="FF0000"/>
                </a:solidFill>
                <a:latin typeface="Times New Roman" pitchFamily="18" charset="0"/>
                <a:cs typeface="Times New Roman" pitchFamily="18" charset="0"/>
              </a:rPr>
              <a:t>	</a:t>
            </a:r>
          </a:p>
          <a:p>
            <a:pPr algn="just"/>
            <a:endParaRPr lang="tr-TR" sz="2000" b="1" dirty="0">
              <a:solidFill>
                <a:srgbClr val="FF0000"/>
              </a:solidFill>
              <a:latin typeface="Times New Roman" pitchFamily="18" charset="0"/>
              <a:cs typeface="Times New Roman" pitchFamily="18" charset="0"/>
            </a:endParaRPr>
          </a:p>
          <a:p>
            <a:pPr algn="just"/>
            <a:r>
              <a:rPr lang="tr-TR" sz="2000" b="1" dirty="0" smtClean="0">
                <a:solidFill>
                  <a:srgbClr val="FF0000"/>
                </a:solidFill>
                <a:latin typeface="Times New Roman" pitchFamily="18" charset="0"/>
                <a:cs typeface="Times New Roman" pitchFamily="18" charset="0"/>
              </a:rPr>
              <a:t>Giriş Kapıları: </a:t>
            </a:r>
            <a:r>
              <a:rPr lang="tr-TR" sz="2000" dirty="0">
                <a:latin typeface="Times New Roman" pitchFamily="18" charset="0"/>
                <a:cs typeface="Times New Roman" pitchFamily="18" charset="0"/>
              </a:rPr>
              <a:t>Bitki, bitkisel ürün ve diğer </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maddelerin </a:t>
            </a:r>
            <a:r>
              <a:rPr lang="tr-TR" sz="2000" dirty="0">
                <a:latin typeface="Times New Roman" pitchFamily="18" charset="0"/>
                <a:cs typeface="Times New Roman" pitchFamily="18" charset="0"/>
              </a:rPr>
              <a:t>ülkeye giriş kapıları Bakanlığın </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uygun </a:t>
            </a:r>
            <a:r>
              <a:rPr lang="tr-TR" sz="2000" dirty="0">
                <a:latin typeface="Times New Roman" pitchFamily="18" charset="0"/>
                <a:cs typeface="Times New Roman" pitchFamily="18" charset="0"/>
              </a:rPr>
              <a:t>görüşü ile Gümrük ve Ticaret Bakanlığınca </a:t>
            </a:r>
            <a:endParaRPr lang="tr-TR" sz="2000" dirty="0" smtClean="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yayımlanan </a:t>
            </a:r>
            <a:r>
              <a:rPr lang="tr-TR" sz="2000" dirty="0">
                <a:latin typeface="Times New Roman" pitchFamily="18" charset="0"/>
                <a:cs typeface="Times New Roman" pitchFamily="18" charset="0"/>
              </a:rPr>
              <a:t>Tebliğ ile </a:t>
            </a:r>
            <a:r>
              <a:rPr lang="tr-TR" sz="2000" dirty="0" smtClean="0">
                <a:latin typeface="Times New Roman" pitchFamily="18" charset="0"/>
                <a:cs typeface="Times New Roman" pitchFamily="18" charset="0"/>
              </a:rPr>
              <a:t>belirlenmektedir</a:t>
            </a:r>
            <a:r>
              <a:rPr lang="tr-TR" sz="2000" dirty="0" smtClean="0">
                <a:solidFill>
                  <a:srgbClr val="1C283D"/>
                </a:solidFill>
                <a:latin typeface="Calibri"/>
              </a:rPr>
              <a:t>.</a:t>
            </a:r>
            <a:r>
              <a:rPr lang="tr-TR" sz="2000" dirty="0" smtClean="0">
                <a:latin typeface="Times New Roman" pitchFamily="18" charset="0"/>
                <a:cs typeface="Times New Roman" pitchFamily="18" charset="0"/>
              </a:rPr>
              <a:t> </a:t>
            </a:r>
          </a:p>
          <a:p>
            <a:pPr algn="just"/>
            <a:endParaRPr lang="tr-TR" sz="2000" dirty="0" smtClean="0">
              <a:latin typeface="Times New Roman" pitchFamily="18" charset="0"/>
              <a:cs typeface="Times New Roman" pitchFamily="18" charset="0"/>
            </a:endParaRPr>
          </a:p>
          <a:p>
            <a:pPr algn="just"/>
            <a:endParaRPr lang="tr-TR" sz="2000" dirty="0">
              <a:latin typeface="Times New Roman" pitchFamily="18" charset="0"/>
              <a:cs typeface="Times New Roman" pitchFamily="18" charset="0"/>
            </a:endParaRPr>
          </a:p>
          <a:p>
            <a:pPr algn="just"/>
            <a:r>
              <a:rPr lang="tr-TR" sz="2000" dirty="0" smtClean="0">
                <a:latin typeface="Times New Roman" pitchFamily="18" charset="0"/>
                <a:cs typeface="Times New Roman" pitchFamily="18" charset="0"/>
              </a:rPr>
              <a:t>     Orman Ürünlerinin Girişi için; 18 ilde </a:t>
            </a:r>
            <a:r>
              <a:rPr lang="tr-TR" sz="2000" b="1" dirty="0" smtClean="0">
                <a:effectLst>
                  <a:outerShdw blurRad="38100" dist="38100" dir="2700000" algn="tl">
                    <a:srgbClr val="000000">
                      <a:alpha val="43137"/>
                    </a:srgbClr>
                  </a:outerShdw>
                </a:effectLst>
                <a:latin typeface="Times New Roman" pitchFamily="18" charset="0"/>
                <a:cs typeface="Times New Roman" pitchFamily="18" charset="0"/>
              </a:rPr>
              <a:t>40 gümrük kapısı</a:t>
            </a:r>
          </a:p>
          <a:p>
            <a:pPr algn="just"/>
            <a:r>
              <a:rPr lang="tr-TR" sz="2000" dirty="0" smtClean="0">
                <a:latin typeface="Times New Roman" pitchFamily="18" charset="0"/>
                <a:cs typeface="Times New Roman" pitchFamily="18" charset="0"/>
              </a:rPr>
              <a:t>     Çoğaltım Materyallerinin Girişi için; 13 </a:t>
            </a:r>
            <a:r>
              <a:rPr lang="tr-TR" sz="2000" dirty="0">
                <a:latin typeface="Times New Roman" pitchFamily="18" charset="0"/>
                <a:cs typeface="Times New Roman" pitchFamily="18" charset="0"/>
              </a:rPr>
              <a:t>ilde </a:t>
            </a:r>
            <a:r>
              <a:rPr lang="tr-TR" sz="2000" b="1" dirty="0" smtClean="0">
                <a:effectLst>
                  <a:outerShdw blurRad="38100" dist="38100" dir="2700000" algn="tl">
                    <a:srgbClr val="000000">
                      <a:alpha val="43137"/>
                    </a:srgbClr>
                  </a:outerShdw>
                </a:effectLst>
                <a:latin typeface="Times New Roman" pitchFamily="18" charset="0"/>
                <a:cs typeface="Times New Roman" pitchFamily="18" charset="0"/>
              </a:rPr>
              <a:t>33 </a:t>
            </a:r>
            <a:r>
              <a:rPr lang="tr-TR" sz="2000" b="1" dirty="0">
                <a:effectLst>
                  <a:outerShdw blurRad="38100" dist="38100" dir="2700000" algn="tl">
                    <a:srgbClr val="000000">
                      <a:alpha val="43137"/>
                    </a:srgbClr>
                  </a:outerShdw>
                </a:effectLst>
                <a:latin typeface="Times New Roman" pitchFamily="18" charset="0"/>
                <a:cs typeface="Times New Roman" pitchFamily="18" charset="0"/>
              </a:rPr>
              <a:t>gümrük kapısı</a:t>
            </a:r>
          </a:p>
          <a:p>
            <a:pPr algn="just"/>
            <a:r>
              <a:rPr lang="tr-TR" sz="2000" dirty="0" smtClean="0">
                <a:latin typeface="Times New Roman" pitchFamily="18" charset="0"/>
                <a:cs typeface="Times New Roman" pitchFamily="18" charset="0"/>
              </a:rPr>
              <a:t>     Diğer Bitki ve Bitkisel Ürünlerin </a:t>
            </a:r>
            <a:r>
              <a:rPr lang="tr-TR" sz="2000" dirty="0">
                <a:latin typeface="Times New Roman" pitchFamily="18" charset="0"/>
                <a:cs typeface="Times New Roman" pitchFamily="18" charset="0"/>
              </a:rPr>
              <a:t>Girişi için</a:t>
            </a:r>
            <a:r>
              <a:rPr lang="tr-TR" sz="2000" dirty="0" smtClean="0">
                <a:latin typeface="Times New Roman" pitchFamily="18" charset="0"/>
                <a:cs typeface="Times New Roman" pitchFamily="18" charset="0"/>
              </a:rPr>
              <a:t>; 24 ilde </a:t>
            </a:r>
            <a:r>
              <a:rPr lang="tr-TR" sz="2000" b="1" dirty="0" smtClean="0">
                <a:effectLst>
                  <a:outerShdw blurRad="38100" dist="38100" dir="2700000" algn="tl">
                    <a:srgbClr val="000000">
                      <a:alpha val="43137"/>
                    </a:srgbClr>
                  </a:outerShdw>
                </a:effectLst>
                <a:latin typeface="Times New Roman" pitchFamily="18" charset="0"/>
                <a:cs typeface="Times New Roman" pitchFamily="18" charset="0"/>
              </a:rPr>
              <a:t>51 gümrük kapısı </a:t>
            </a:r>
            <a:r>
              <a:rPr lang="tr-TR" sz="2000" dirty="0" smtClean="0">
                <a:latin typeface="Times New Roman" pitchFamily="18" charset="0"/>
                <a:cs typeface="Times New Roman" pitchFamily="18" charset="0"/>
              </a:rPr>
              <a:t>belirlenmiştir.</a:t>
            </a:r>
            <a:r>
              <a:rPr lang="tr-TR" sz="2400" b="1" dirty="0" smtClean="0">
                <a:latin typeface="Times New Roman" pitchFamily="18" charset="0"/>
                <a:cs typeface="Times New Roman" pitchFamily="18" charset="0"/>
              </a:rPr>
              <a:t> </a:t>
            </a:r>
            <a:endParaRPr lang="tr-TR" sz="2400" b="1" dirty="0">
              <a:latin typeface="Times New Roman" pitchFamily="18" charset="0"/>
              <a:cs typeface="Times New Roman" pitchFamily="18" charset="0"/>
            </a:endParaRPr>
          </a:p>
          <a:p>
            <a:pPr algn="just" fontAlgn="auto">
              <a:lnSpc>
                <a:spcPct val="80000"/>
              </a:lnSpc>
              <a:spcBef>
                <a:spcPts val="0"/>
              </a:spcBef>
              <a:spcAft>
                <a:spcPts val="0"/>
              </a:spcAft>
              <a:defRPr/>
            </a:pPr>
            <a:endParaRPr lang="tr-TR" sz="2400" b="1" dirty="0">
              <a:latin typeface="Times New Roman" pitchFamily="18" charset="0"/>
              <a:cs typeface="Times New Roman" pitchFamily="18" charset="0"/>
            </a:endParaRPr>
          </a:p>
          <a:p>
            <a:pPr algn="just" fontAlgn="auto">
              <a:lnSpc>
                <a:spcPct val="80000"/>
              </a:lnSpc>
              <a:spcBef>
                <a:spcPts val="0"/>
              </a:spcBef>
              <a:spcAft>
                <a:spcPts val="0"/>
              </a:spcAft>
              <a:defRPr/>
            </a:pPr>
            <a:endParaRPr lang="tr-TR" sz="2800" dirty="0">
              <a:latin typeface="Times New Roman" pitchFamily="18" charset="0"/>
              <a:cs typeface="Times New Roman" pitchFamily="18" charset="0"/>
            </a:endParaRPr>
          </a:p>
        </p:txBody>
      </p:sp>
      <p:pic>
        <p:nvPicPr>
          <p:cNvPr id="8" name="Picture 2" descr="C:\Users\omer.yasa\Documents\Sunular\Sunu işaretçileri\imagesCA65JDP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568" y="4000669"/>
            <a:ext cx="199488"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omer.yasa\Documents\Sunular\Sunu işaretçileri\imagesCA65JDP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568" y="4274457"/>
            <a:ext cx="209497" cy="30248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omer.yasa\Documents\Sunular\Sunu işaretçileri\imagesCA65JDP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568" y="4562489"/>
            <a:ext cx="209497" cy="3024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40" y="132085"/>
            <a:ext cx="1188240" cy="19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1611017"/>
            <a:ext cx="2378075"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6876256" y="436602"/>
            <a:ext cx="202052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   Giriş Kapıları</a:t>
            </a:r>
            <a:endParaRPr lang="tr-TR" sz="2000" b="1" dirty="0">
              <a:solidFill>
                <a:srgbClr val="FF0000"/>
              </a:solidFill>
              <a:latin typeface="Times New Roman" pitchFamily="18" charset="0"/>
              <a:cs typeface="Times New Roman" pitchFamily="18" charset="0"/>
            </a:endParaRPr>
          </a:p>
        </p:txBody>
      </p:sp>
      <p:cxnSp>
        <p:nvCxnSpPr>
          <p:cNvPr id="13" name="Düz Bağlayıcı 12"/>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7448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Users\omer.yasa\Documents\Sunular\Sunu işaretçileri\imag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74470"/>
            <a:ext cx="783530" cy="783530"/>
          </a:xfrm>
          <a:prstGeom prst="rect">
            <a:avLst/>
          </a:prstGeom>
          <a:noFill/>
          <a:extLst>
            <a:ext uri="{909E8E84-426E-40DD-AFC4-6F175D3DCCD1}">
              <a14:hiddenFill xmlns:a14="http://schemas.microsoft.com/office/drawing/2010/main">
                <a:solidFill>
                  <a:srgbClr val="FFFFFF"/>
                </a:solidFill>
              </a14:hiddenFill>
            </a:ext>
          </a:extLst>
        </p:spPr>
      </p:pic>
      <p:sp>
        <p:nvSpPr>
          <p:cNvPr id="15" name="11 Dikdörtgen"/>
          <p:cNvSpPr/>
          <p:nvPr/>
        </p:nvSpPr>
        <p:spPr>
          <a:xfrm>
            <a:off x="840490" y="6074470"/>
            <a:ext cx="8151110" cy="707886"/>
          </a:xfrm>
          <a:prstGeom prst="rect">
            <a:avLst/>
          </a:prstGeom>
        </p:spPr>
        <p:txBody>
          <a:bodyPr wrap="square">
            <a:spAutoFit/>
          </a:bodyPr>
          <a:lstStyle/>
          <a:p>
            <a:pPr algn="just"/>
            <a:r>
              <a:rPr lang="tr-TR" sz="2000" dirty="0" smtClean="0">
                <a:effectLst>
                  <a:outerShdw blurRad="38100" dist="38100" dir="2700000" algn="tl">
                    <a:srgbClr val="000000">
                      <a:alpha val="43137"/>
                    </a:srgbClr>
                  </a:outerShdw>
                </a:effectLst>
                <a:latin typeface="Times New Roman" pitchFamily="18" charset="0"/>
                <a:cs typeface="Times New Roman" pitchFamily="18" charset="0"/>
              </a:rPr>
              <a:t>ABD menşeli kabuklu meşe odununun girişi sadece Kocaeli (Dilovası, Gebze) ve Bursa (Gemlik) gümrüklerinden gerçekleştirilir</a:t>
            </a:r>
            <a:r>
              <a:rPr lang="tr-TR" sz="14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tr-TR" sz="14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11 Dikdörtgen"/>
          <p:cNvSpPr/>
          <p:nvPr/>
        </p:nvSpPr>
        <p:spPr>
          <a:xfrm>
            <a:off x="1905000" y="1066800"/>
            <a:ext cx="7086600" cy="1015663"/>
          </a:xfrm>
          <a:prstGeom prst="rect">
            <a:avLst/>
          </a:prstGeom>
        </p:spPr>
        <p:txBody>
          <a:bodyPr wrap="square">
            <a:spAutoFit/>
          </a:bodyPr>
          <a:lstStyle/>
          <a:p>
            <a:pPr algn="just"/>
            <a:r>
              <a:rPr lang="tr-TR" sz="2000" dirty="0" smtClean="0">
                <a:effectLst>
                  <a:outerShdw blurRad="38100" dist="38100" dir="2700000" algn="tl">
                    <a:srgbClr val="000000">
                      <a:alpha val="43137"/>
                    </a:srgbClr>
                  </a:outerShdw>
                </a:effectLst>
                <a:latin typeface="Times New Roman" pitchFamily="18" charset="0"/>
                <a:cs typeface="Times New Roman" pitchFamily="18" charset="0"/>
              </a:rPr>
              <a:t>44.01, 44.03, 44.04, 44.06, 44.07, 44.15 ve 44.16 tarife pozisyonlarında </a:t>
            </a:r>
            <a:r>
              <a:rPr lang="tr-TR" sz="2000" dirty="0">
                <a:effectLst>
                  <a:outerShdw blurRad="38100" dist="38100" dir="2700000" algn="tl">
                    <a:srgbClr val="000000">
                      <a:alpha val="43137"/>
                    </a:srgbClr>
                  </a:outerShdw>
                </a:effectLst>
                <a:latin typeface="Times New Roman" pitchFamily="18" charset="0"/>
                <a:cs typeface="Times New Roman" pitchFamily="18" charset="0"/>
              </a:rPr>
              <a:t>yer </a:t>
            </a:r>
            <a:r>
              <a:rPr lang="tr-TR" sz="2000" dirty="0" smtClean="0">
                <a:effectLst>
                  <a:outerShdw blurRad="38100" dist="38100" dir="2700000" algn="tl">
                    <a:srgbClr val="000000">
                      <a:alpha val="43137"/>
                    </a:srgbClr>
                  </a:outerShdw>
                </a:effectLst>
                <a:latin typeface="Times New Roman" pitchFamily="18" charset="0"/>
                <a:cs typeface="Times New Roman" pitchFamily="18" charset="0"/>
              </a:rPr>
              <a:t>alan orman </a:t>
            </a:r>
            <a:r>
              <a:rPr lang="tr-TR" sz="2000" dirty="0">
                <a:effectLst>
                  <a:outerShdw blurRad="38100" dist="38100" dir="2700000" algn="tl">
                    <a:srgbClr val="000000">
                      <a:alpha val="43137"/>
                    </a:srgbClr>
                  </a:outerShdw>
                </a:effectLst>
                <a:latin typeface="Times New Roman" pitchFamily="18" charset="0"/>
                <a:cs typeface="Times New Roman" pitchFamily="18" charset="0"/>
              </a:rPr>
              <a:t>ürünlerinin  </a:t>
            </a:r>
            <a:r>
              <a:rPr lang="tr-TR" sz="2000" dirty="0" smtClean="0">
                <a:effectLst>
                  <a:outerShdw blurRad="38100" dist="38100" dir="2700000" algn="tl">
                    <a:srgbClr val="000000">
                      <a:alpha val="43137"/>
                    </a:srgbClr>
                  </a:outerShdw>
                </a:effectLst>
                <a:latin typeface="Times New Roman" pitchFamily="18" charset="0"/>
                <a:cs typeface="Times New Roman" pitchFamily="18" charset="0"/>
              </a:rPr>
              <a:t>Türkiye Gümrük Bölgesine giriş yapabileceği iller;</a:t>
            </a:r>
            <a:endParaRPr lang="tr-TR" sz="20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07676"/>
            <a:ext cx="1188240" cy="19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C:\Users\abdullah.simsek.TARIM\Desktop\Adsız.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2102488"/>
            <a:ext cx="7704855" cy="4062816"/>
          </a:xfrm>
          <a:prstGeom prst="rect">
            <a:avLst/>
          </a:prstGeom>
          <a:noFill/>
          <a:extLst>
            <a:ext uri="{909E8E84-426E-40DD-AFC4-6F175D3DCCD1}">
              <a14:hiddenFill xmlns:a14="http://schemas.microsoft.com/office/drawing/2010/main">
                <a:solidFill>
                  <a:srgbClr val="FFFFFF"/>
                </a:solidFill>
              </a14:hiddenFill>
            </a:ext>
          </a:extLst>
        </p:spPr>
      </p:pic>
      <p:sp>
        <p:nvSpPr>
          <p:cNvPr id="10" name="Metin kutusu 9"/>
          <p:cNvSpPr txBox="1"/>
          <p:nvPr/>
        </p:nvSpPr>
        <p:spPr>
          <a:xfrm>
            <a:off x="6876256" y="436602"/>
            <a:ext cx="202052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   Giriş Kapıları</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0103180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1 Dikdörtgen"/>
          <p:cNvSpPr/>
          <p:nvPr/>
        </p:nvSpPr>
        <p:spPr>
          <a:xfrm>
            <a:off x="1905000" y="1066800"/>
            <a:ext cx="7086600" cy="707886"/>
          </a:xfrm>
          <a:prstGeom prst="rect">
            <a:avLst/>
          </a:prstGeom>
        </p:spPr>
        <p:txBody>
          <a:bodyPr wrap="square">
            <a:spAutoFit/>
          </a:bodyPr>
          <a:lstStyle/>
          <a:p>
            <a:pPr algn="just"/>
            <a:r>
              <a:rPr lang="tr-TR" sz="2000" dirty="0" smtClean="0">
                <a:effectLst>
                  <a:outerShdw blurRad="38100" dist="38100" dir="2700000" algn="tl">
                    <a:srgbClr val="000000">
                      <a:alpha val="43137"/>
                    </a:srgbClr>
                  </a:outerShdw>
                </a:effectLst>
                <a:latin typeface="Times New Roman" pitchFamily="18" charset="0"/>
                <a:cs typeface="Times New Roman" pitchFamily="18" charset="0"/>
              </a:rPr>
              <a:t>Tohum, fide, fidan ve çiçek soğanları gibi çoğaltım materyallerinin Türkiye Gümrük Bölgesine giriş yapabileceği iller;</a:t>
            </a:r>
            <a:endParaRPr lang="tr-TR" sz="20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 name="Picture 2" descr="C:\Users\omer.yasa\Documents\Sunular\Sunu işaretçileri\imag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74470"/>
            <a:ext cx="783530" cy="783530"/>
          </a:xfrm>
          <a:prstGeom prst="rect">
            <a:avLst/>
          </a:prstGeom>
          <a:noFill/>
          <a:extLst>
            <a:ext uri="{909E8E84-426E-40DD-AFC4-6F175D3DCCD1}">
              <a14:hiddenFill xmlns:a14="http://schemas.microsoft.com/office/drawing/2010/main">
                <a:solidFill>
                  <a:srgbClr val="FFFFFF"/>
                </a:solidFill>
              </a14:hiddenFill>
            </a:ext>
          </a:extLst>
        </p:spPr>
      </p:pic>
      <p:sp>
        <p:nvSpPr>
          <p:cNvPr id="9" name="11 Dikdörtgen"/>
          <p:cNvSpPr/>
          <p:nvPr/>
        </p:nvSpPr>
        <p:spPr>
          <a:xfrm>
            <a:off x="840490" y="6173847"/>
            <a:ext cx="8151110" cy="307777"/>
          </a:xfrm>
          <a:prstGeom prst="rect">
            <a:avLst/>
          </a:prstGeom>
        </p:spPr>
        <p:txBody>
          <a:bodyPr wrap="square">
            <a:spAutoFit/>
          </a:bodyPr>
          <a:lstStyle/>
          <a:p>
            <a:pPr algn="just"/>
            <a:r>
              <a:rPr lang="tr-TR" sz="14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tr-TR" sz="14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Dikdörtgen 1"/>
          <p:cNvSpPr/>
          <p:nvPr/>
        </p:nvSpPr>
        <p:spPr>
          <a:xfrm>
            <a:off x="783530" y="6027003"/>
            <a:ext cx="8360469" cy="830997"/>
          </a:xfrm>
          <a:prstGeom prst="rect">
            <a:avLst/>
          </a:prstGeom>
        </p:spPr>
        <p:txBody>
          <a:bodyPr wrap="square">
            <a:spAutoFit/>
          </a:bodyPr>
          <a:lstStyle/>
          <a:p>
            <a:pPr algn="just"/>
            <a:r>
              <a:rPr lang="tr-TR" sz="1600" dirty="0">
                <a:effectLst>
                  <a:outerShdw blurRad="38100" dist="38100" dir="2700000" algn="tl">
                    <a:srgbClr val="000000">
                      <a:alpha val="43137"/>
                    </a:srgbClr>
                  </a:outerShdw>
                </a:effectLst>
                <a:latin typeface="Times New Roman" pitchFamily="18" charset="0"/>
                <a:cs typeface="Times New Roman" pitchFamily="18" charset="0"/>
              </a:rPr>
              <a:t>K</a:t>
            </a:r>
            <a:r>
              <a:rPr lang="tr-TR" sz="1600" dirty="0" smtClean="0">
                <a:effectLst>
                  <a:outerShdw blurRad="38100" dist="38100" dir="2700000" algn="tl">
                    <a:srgbClr val="000000">
                      <a:alpha val="43137"/>
                    </a:srgbClr>
                  </a:outerShdw>
                </a:effectLst>
                <a:latin typeface="Times New Roman" pitchFamily="18" charset="0"/>
                <a:cs typeface="Times New Roman" pitchFamily="18" charset="0"/>
              </a:rPr>
              <a:t>ara </a:t>
            </a:r>
            <a:r>
              <a:rPr lang="tr-TR" sz="1600" dirty="0">
                <a:effectLst>
                  <a:outerShdw blurRad="38100" dist="38100" dir="2700000" algn="tl">
                    <a:srgbClr val="000000">
                      <a:alpha val="43137"/>
                    </a:srgbClr>
                  </a:outerShdw>
                </a:effectLst>
                <a:latin typeface="Times New Roman" pitchFamily="18" charset="0"/>
                <a:cs typeface="Times New Roman" pitchFamily="18" charset="0"/>
              </a:rPr>
              <a:t>hudut kapılarındaki </a:t>
            </a:r>
            <a:r>
              <a:rPr lang="tr-TR" sz="1600" dirty="0" smtClean="0">
                <a:effectLst>
                  <a:outerShdw blurRad="38100" dist="38100" dir="2700000" algn="tl">
                    <a:srgbClr val="000000">
                      <a:alpha val="43137"/>
                    </a:srgbClr>
                  </a:outerShdw>
                </a:effectLst>
                <a:latin typeface="Times New Roman" pitchFamily="18" charset="0"/>
                <a:cs typeface="Times New Roman" pitchFamily="18" charset="0"/>
              </a:rPr>
              <a:t>giriş gümrük </a:t>
            </a:r>
            <a:r>
              <a:rPr lang="tr-TR" sz="1600" dirty="0">
                <a:effectLst>
                  <a:outerShdw blurRad="38100" dist="38100" dir="2700000" algn="tl">
                    <a:srgbClr val="000000">
                      <a:alpha val="43137"/>
                    </a:srgbClr>
                  </a:outerShdw>
                </a:effectLst>
                <a:latin typeface="Times New Roman" pitchFamily="18" charset="0"/>
                <a:cs typeface="Times New Roman" pitchFamily="18" charset="0"/>
              </a:rPr>
              <a:t>idarelerinde resmi kontrolleri tamamlanamayan çoğaltım </a:t>
            </a:r>
            <a:r>
              <a:rPr lang="tr-TR" sz="1600" dirty="0" smtClean="0">
                <a:effectLst>
                  <a:outerShdw blurRad="38100" dist="38100" dir="2700000" algn="tl">
                    <a:srgbClr val="000000">
                      <a:alpha val="43137"/>
                    </a:srgbClr>
                  </a:outerShdw>
                </a:effectLst>
                <a:latin typeface="Times New Roman" pitchFamily="18" charset="0"/>
                <a:cs typeface="Times New Roman" pitchFamily="18" charset="0"/>
              </a:rPr>
              <a:t>materyalinin diğer </a:t>
            </a:r>
            <a:r>
              <a:rPr lang="tr-TR" sz="1600" dirty="0">
                <a:effectLst>
                  <a:outerShdw blurRad="38100" dist="38100" dir="2700000" algn="tl">
                    <a:srgbClr val="000000">
                      <a:alpha val="43137"/>
                    </a:srgbClr>
                  </a:outerShdw>
                </a:effectLst>
                <a:latin typeface="Times New Roman" pitchFamily="18" charset="0"/>
                <a:cs typeface="Times New Roman" pitchFamily="18" charset="0"/>
              </a:rPr>
              <a:t>yetkili gümrük idarelerine veya Ankara, Sakarya, Yalova ve İstanbul’daki diğer gümrük idarelerine transit edilerek resmi kontrolleri gerçekleştirilir</a:t>
            </a:r>
            <a:r>
              <a:rPr lang="tr-TR" sz="1600" dirty="0"/>
              <a:t>.</a:t>
            </a: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07676"/>
            <a:ext cx="1188240" cy="19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abdullah.simsek.TARIM\Desktop\ÇOĞALTIM.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530" y="1916832"/>
            <a:ext cx="7820918" cy="4110171"/>
          </a:xfrm>
          <a:prstGeom prst="rect">
            <a:avLst/>
          </a:prstGeom>
          <a:noFill/>
          <a:extLst>
            <a:ext uri="{909E8E84-426E-40DD-AFC4-6F175D3DCCD1}">
              <a14:hiddenFill xmlns:a14="http://schemas.microsoft.com/office/drawing/2010/main">
                <a:solidFill>
                  <a:srgbClr val="FFFFFF"/>
                </a:solidFill>
              </a14:hiddenFill>
            </a:ext>
          </a:extLst>
        </p:spPr>
      </p:pic>
      <p:sp>
        <p:nvSpPr>
          <p:cNvPr id="11" name="Metin kutusu 10"/>
          <p:cNvSpPr txBox="1"/>
          <p:nvPr/>
        </p:nvSpPr>
        <p:spPr>
          <a:xfrm>
            <a:off x="6876256" y="436602"/>
            <a:ext cx="202052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   Giriş Kapıları</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3475697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1 Dikdörtgen"/>
          <p:cNvSpPr/>
          <p:nvPr/>
        </p:nvSpPr>
        <p:spPr>
          <a:xfrm>
            <a:off x="840490" y="6048657"/>
            <a:ext cx="7907974" cy="646331"/>
          </a:xfrm>
          <a:prstGeom prst="rect">
            <a:avLst/>
          </a:prstGeom>
        </p:spPr>
        <p:txBody>
          <a:bodyPr wrap="square">
            <a:spAutoFit/>
          </a:bodyPr>
          <a:lstStyle/>
          <a:p>
            <a:pPr algn="just"/>
            <a:r>
              <a:rPr lang="tr-TR" dirty="0" smtClean="0">
                <a:effectLst>
                  <a:outerShdw blurRad="38100" dist="38100" dir="2700000" algn="tl">
                    <a:srgbClr val="000000">
                      <a:alpha val="43137"/>
                    </a:srgbClr>
                  </a:outerShdw>
                </a:effectLst>
                <a:latin typeface="Times New Roman" pitchFamily="18" charset="0"/>
                <a:cs typeface="Times New Roman" pitchFamily="18" charset="0"/>
              </a:rPr>
              <a:t>Van  Kapıköy Gümrük Müdürlüğü sadece demiryolu ile gelen diğer bitki ve bitkisel ürünlerin Türkiye Gümrük Bölgesine giriş işlemlerini gerçekleştirmeye yetkilidir</a:t>
            </a:r>
            <a:r>
              <a:rPr lang="tr-TR" sz="1600"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tr-TR" sz="14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2642" name="Picture 2" descr="C:\Users\omer.yasa\Desktop\DİĞER GİRİŞ KAPILAR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2" y="2024743"/>
            <a:ext cx="8496944" cy="3888432"/>
          </a:xfrm>
          <a:prstGeom prst="rect">
            <a:avLst/>
          </a:prstGeom>
          <a:noFill/>
          <a:extLst>
            <a:ext uri="{909E8E84-426E-40DD-AFC4-6F175D3DCCD1}">
              <a14:hiddenFill xmlns:a14="http://schemas.microsoft.com/office/drawing/2010/main">
                <a:solidFill>
                  <a:srgbClr val="FFFFFF"/>
                </a:solidFill>
              </a14:hiddenFill>
            </a:ext>
          </a:extLst>
        </p:spPr>
      </p:pic>
      <p:sp>
        <p:nvSpPr>
          <p:cNvPr id="8" name="11 Dikdörtgen"/>
          <p:cNvSpPr/>
          <p:nvPr/>
        </p:nvSpPr>
        <p:spPr>
          <a:xfrm>
            <a:off x="1188240" y="1066800"/>
            <a:ext cx="7803360" cy="707886"/>
          </a:xfrm>
          <a:prstGeom prst="rect">
            <a:avLst/>
          </a:prstGeom>
        </p:spPr>
        <p:txBody>
          <a:bodyPr wrap="square">
            <a:spAutoFit/>
          </a:bodyPr>
          <a:lstStyle/>
          <a:p>
            <a:pPr algn="just"/>
            <a:r>
              <a:rPr lang="tr-TR" sz="2000" dirty="0" smtClean="0">
                <a:effectLst>
                  <a:outerShdw blurRad="38100" dist="38100" dir="2700000" algn="tl">
                    <a:srgbClr val="000000">
                      <a:alpha val="43137"/>
                    </a:srgbClr>
                  </a:outerShdw>
                </a:effectLst>
                <a:latin typeface="Times New Roman" pitchFamily="18" charset="0"/>
                <a:cs typeface="Times New Roman" pitchFamily="18" charset="0"/>
              </a:rPr>
              <a:t>Diğer bitki ve bitkisel ürünlerinin  Türkiye Gümrük Bölgesine giriş yapabileceği iller;</a:t>
            </a:r>
            <a:endParaRPr lang="tr-TR" sz="20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9" name="Picture 2" descr="C:\Users\omer.yasa\Documents\Sunular\Sunu işaretçileri\imag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13" y="5998382"/>
            <a:ext cx="783530" cy="7835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07676"/>
            <a:ext cx="1188240" cy="194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6876256" y="436602"/>
            <a:ext cx="202052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   Giriş Kapıları</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444289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4711700"/>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2238999" y="-2687638"/>
            <a:ext cx="6591343"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4" name="Metin kutusu 3"/>
          <p:cNvSpPr txBox="1"/>
          <p:nvPr/>
        </p:nvSpPr>
        <p:spPr>
          <a:xfrm>
            <a:off x="467544" y="1628800"/>
            <a:ext cx="8362798" cy="4967514"/>
          </a:xfrm>
          <a:prstGeom prst="rect">
            <a:avLst/>
          </a:prstGeom>
          <a:noFill/>
        </p:spPr>
        <p:txBody>
          <a:bodyPr wrap="square" rtlCol="0">
            <a:spAutoFit/>
          </a:bodyPr>
          <a:lstStyle/>
          <a:p>
            <a:pPr algn="just"/>
            <a:r>
              <a:rPr lang="tr-TR" sz="2200" dirty="0" smtClean="0"/>
              <a:t>İthalatta Bitki Sağlığı kontrolleri AB ile uyumlu olarak geliştirilen </a:t>
            </a:r>
            <a:r>
              <a:rPr lang="tr-TR" sz="2200" b="1" dirty="0" smtClean="0">
                <a:hlinkClick r:id="rId2" action="ppaction://hlinkfile"/>
              </a:rPr>
              <a:t>Bitki Karantinası Yönetmeliğine</a:t>
            </a:r>
            <a:r>
              <a:rPr lang="tr-TR" sz="2200" dirty="0" smtClean="0">
                <a:hlinkClick r:id="rId2" action="ppaction://hlinkfile"/>
              </a:rPr>
              <a:t> </a:t>
            </a:r>
            <a:r>
              <a:rPr lang="tr-TR" sz="2200" dirty="0" smtClean="0"/>
              <a:t>göre yapılmaktadır.</a:t>
            </a:r>
          </a:p>
          <a:p>
            <a:pPr>
              <a:lnSpc>
                <a:spcPct val="80000"/>
              </a:lnSpc>
              <a:defRPr/>
            </a:pPr>
            <a:endParaRPr lang="tr-TR" sz="2200" dirty="0" smtClean="0"/>
          </a:p>
          <a:p>
            <a:pPr>
              <a:lnSpc>
                <a:spcPct val="80000"/>
              </a:lnSpc>
              <a:defRPr/>
            </a:pPr>
            <a:r>
              <a:rPr lang="tr-TR" sz="2200" dirty="0" smtClean="0"/>
              <a:t>Bu Yönetmeliğin eklerinde;</a:t>
            </a:r>
            <a:endParaRPr lang="tr-TR" sz="2200" dirty="0"/>
          </a:p>
          <a:p>
            <a:pPr>
              <a:lnSpc>
                <a:spcPct val="80000"/>
              </a:lnSpc>
              <a:defRPr/>
            </a:pPr>
            <a:endParaRPr lang="tr-TR" sz="2200" dirty="0"/>
          </a:p>
          <a:p>
            <a:pPr algn="just">
              <a:lnSpc>
                <a:spcPct val="80000"/>
              </a:lnSpc>
              <a:defRPr/>
            </a:pPr>
            <a:r>
              <a:rPr lang="tr-TR" sz="2200" b="1" dirty="0"/>
              <a:t>EK-1:</a:t>
            </a:r>
            <a:r>
              <a:rPr lang="tr-TR" sz="2200" dirty="0"/>
              <a:t> İthale Mani Teşkil Eden Karantinaya Tabi Zararlı </a:t>
            </a:r>
            <a:r>
              <a:rPr lang="tr-TR" sz="2200" dirty="0" smtClean="0"/>
              <a:t>Organizmalar </a:t>
            </a:r>
            <a:endParaRPr lang="tr-TR" sz="2200" dirty="0"/>
          </a:p>
          <a:p>
            <a:pPr algn="just">
              <a:lnSpc>
                <a:spcPct val="80000"/>
              </a:lnSpc>
              <a:buClr>
                <a:srgbClr val="FFFF00"/>
              </a:buClr>
              <a:defRPr/>
            </a:pPr>
            <a:endParaRPr lang="tr-TR" sz="2200" dirty="0"/>
          </a:p>
          <a:p>
            <a:pPr algn="just">
              <a:lnSpc>
                <a:spcPct val="80000"/>
              </a:lnSpc>
              <a:defRPr/>
            </a:pPr>
            <a:r>
              <a:rPr lang="tr-TR" sz="2200" b="1" dirty="0"/>
              <a:t>EK-2</a:t>
            </a:r>
            <a:r>
              <a:rPr lang="tr-TR" sz="2200" dirty="0"/>
              <a:t>: Bazı Bitki veya Bitkisel Ürünlerde Bulunması Halinde İthale Mani Teşkil Eden Karantinaya Tabi Zararlı Organizmalar</a:t>
            </a:r>
          </a:p>
          <a:p>
            <a:pPr algn="just">
              <a:lnSpc>
                <a:spcPct val="80000"/>
              </a:lnSpc>
              <a:buClr>
                <a:srgbClr val="FFFF00"/>
              </a:buClr>
              <a:defRPr/>
            </a:pPr>
            <a:endParaRPr lang="tr-TR" sz="2200" dirty="0"/>
          </a:p>
          <a:p>
            <a:pPr algn="just">
              <a:lnSpc>
                <a:spcPct val="80000"/>
              </a:lnSpc>
              <a:buClr>
                <a:srgbClr val="FFFF00"/>
              </a:buClr>
              <a:defRPr/>
            </a:pPr>
            <a:r>
              <a:rPr lang="tr-TR" sz="2200" b="1" dirty="0"/>
              <a:t>EK-3</a:t>
            </a:r>
            <a:r>
              <a:rPr lang="tr-TR" sz="2200" dirty="0"/>
              <a:t>: Girişi Yasak Bitki, Bitkisel Ürünler ve Yetiştirme Ortamları</a:t>
            </a:r>
          </a:p>
          <a:p>
            <a:pPr algn="just">
              <a:lnSpc>
                <a:spcPct val="80000"/>
              </a:lnSpc>
              <a:buClr>
                <a:srgbClr val="FFFF00"/>
              </a:buClr>
              <a:buFont typeface="Wingdings" pitchFamily="2" charset="2"/>
              <a:buChar char="ü"/>
              <a:defRPr/>
            </a:pPr>
            <a:endParaRPr lang="tr-TR" sz="2200" dirty="0"/>
          </a:p>
          <a:p>
            <a:pPr algn="just">
              <a:lnSpc>
                <a:spcPct val="80000"/>
              </a:lnSpc>
              <a:buClr>
                <a:srgbClr val="FFFF00"/>
              </a:buClr>
              <a:defRPr/>
            </a:pPr>
            <a:r>
              <a:rPr lang="tr-TR" sz="2200" b="1" dirty="0"/>
              <a:t>EK-4:</a:t>
            </a:r>
            <a:r>
              <a:rPr lang="tr-TR" sz="2200" dirty="0"/>
              <a:t> Bitki ve Bitkisel Ürünlerin İthalatında İstenen Özel Şartlar</a:t>
            </a:r>
          </a:p>
          <a:p>
            <a:pPr algn="just">
              <a:lnSpc>
                <a:spcPct val="80000"/>
              </a:lnSpc>
              <a:buClr>
                <a:srgbClr val="FFFF00"/>
              </a:buClr>
              <a:buFont typeface="Wingdings" pitchFamily="2" charset="2"/>
              <a:buChar char="ü"/>
              <a:defRPr/>
            </a:pPr>
            <a:endParaRPr lang="tr-TR" sz="2200" dirty="0"/>
          </a:p>
          <a:p>
            <a:pPr algn="just"/>
            <a:r>
              <a:rPr lang="tr-TR" sz="2200" b="1" dirty="0"/>
              <a:t>EK-5:</a:t>
            </a:r>
            <a:r>
              <a:rPr lang="tr-TR" sz="2200" dirty="0"/>
              <a:t> Bitki Sağlık Sertifikası Taşıması Gerekli Bitki ve Bitkisel </a:t>
            </a:r>
            <a:r>
              <a:rPr lang="tr-TR" sz="2200" dirty="0" smtClean="0"/>
              <a:t>Ürünler yer almaktadır.</a:t>
            </a:r>
            <a:endParaRPr lang="tr-TR" sz="2000" dirty="0"/>
          </a:p>
        </p:txBody>
      </p:sp>
      <p:pic>
        <p:nvPicPr>
          <p:cNvPr id="8" name="Resim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762" y="188640"/>
            <a:ext cx="1295400" cy="1114425"/>
          </a:xfrm>
          <a:prstGeom prst="rect">
            <a:avLst/>
          </a:prstGeom>
          <a:noFill/>
          <a:ln>
            <a:noFill/>
          </a:ln>
        </p:spPr>
      </p:pic>
      <p:sp>
        <p:nvSpPr>
          <p:cNvPr id="2" name="Sağ Ok 1">
            <a:hlinkClick r:id="rId4" action="ppaction://hlinkfile"/>
          </p:cNvPr>
          <p:cNvSpPr/>
          <p:nvPr/>
        </p:nvSpPr>
        <p:spPr bwMode="auto">
          <a:xfrm>
            <a:off x="2411760" y="3356992"/>
            <a:ext cx="504056" cy="2880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a:ln>
                <a:noFill/>
              </a:ln>
              <a:solidFill>
                <a:schemeClr val="tx1"/>
              </a:solidFill>
              <a:effectLst/>
              <a:latin typeface="Arial" charset="-94"/>
              <a:ea typeface="ＭＳ Ｐゴシック" charset="-128"/>
              <a:cs typeface="ＭＳ Ｐゴシック" charset="-128"/>
            </a:endParaRPr>
          </a:p>
        </p:txBody>
      </p:sp>
      <p:sp>
        <p:nvSpPr>
          <p:cNvPr id="3" name="Sağ Ok 2">
            <a:hlinkClick r:id="rId5" action="ppaction://hlinkfile"/>
          </p:cNvPr>
          <p:cNvSpPr/>
          <p:nvPr/>
        </p:nvSpPr>
        <p:spPr bwMode="auto">
          <a:xfrm>
            <a:off x="7596336" y="4262536"/>
            <a:ext cx="504056" cy="24658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a:ln>
                <a:noFill/>
              </a:ln>
              <a:solidFill>
                <a:schemeClr val="tx1"/>
              </a:solidFill>
              <a:effectLst/>
              <a:latin typeface="Arial" charset="-94"/>
              <a:ea typeface="ＭＳ Ｐゴシック" charset="-128"/>
              <a:cs typeface="ＭＳ Ｐゴシック" charset="-128"/>
            </a:endParaRPr>
          </a:p>
        </p:txBody>
      </p:sp>
      <p:sp>
        <p:nvSpPr>
          <p:cNvPr id="9" name="Sağ Ok 8">
            <a:hlinkClick r:id="rId6" action="ppaction://hlinkfile"/>
          </p:cNvPr>
          <p:cNvSpPr/>
          <p:nvPr/>
        </p:nvSpPr>
        <p:spPr bwMode="auto">
          <a:xfrm>
            <a:off x="8434189" y="4725144"/>
            <a:ext cx="428622" cy="2880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a:ln>
                <a:noFill/>
              </a:ln>
              <a:solidFill>
                <a:schemeClr val="tx1"/>
              </a:solidFill>
              <a:effectLst/>
              <a:latin typeface="Arial" charset="-94"/>
              <a:ea typeface="ＭＳ Ｐゴシック" charset="-128"/>
              <a:cs typeface="ＭＳ Ｐゴシック" charset="-128"/>
            </a:endParaRPr>
          </a:p>
        </p:txBody>
      </p:sp>
      <p:sp>
        <p:nvSpPr>
          <p:cNvPr id="10" name="Sağ Ok 9">
            <a:hlinkClick r:id="rId7" action="ppaction://hlinkfile"/>
          </p:cNvPr>
          <p:cNvSpPr/>
          <p:nvPr/>
        </p:nvSpPr>
        <p:spPr bwMode="auto">
          <a:xfrm>
            <a:off x="8463858" y="5307533"/>
            <a:ext cx="428622" cy="2880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a:ln>
                <a:noFill/>
              </a:ln>
              <a:solidFill>
                <a:schemeClr val="tx1"/>
              </a:solidFill>
              <a:effectLst/>
              <a:latin typeface="Arial" charset="-94"/>
              <a:ea typeface="ＭＳ Ｐゴシック" charset="-128"/>
              <a:cs typeface="ＭＳ Ｐゴシック" charset="-128"/>
            </a:endParaRPr>
          </a:p>
        </p:txBody>
      </p:sp>
      <p:sp>
        <p:nvSpPr>
          <p:cNvPr id="11" name="Sağ Ok 10">
            <a:hlinkClick r:id="rId8" action="ppaction://hlinkfile"/>
          </p:cNvPr>
          <p:cNvSpPr/>
          <p:nvPr/>
        </p:nvSpPr>
        <p:spPr bwMode="auto">
          <a:xfrm>
            <a:off x="3493593" y="6180138"/>
            <a:ext cx="428622" cy="28803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a:ln>
                <a:noFill/>
              </a:ln>
              <a:solidFill>
                <a:schemeClr val="tx1"/>
              </a:solidFill>
              <a:effectLst/>
              <a:latin typeface="Arial" charset="-94"/>
              <a:ea typeface="ＭＳ Ｐゴシック" charset="-128"/>
              <a:cs typeface="ＭＳ Ｐゴシック" charset="-128"/>
            </a:endParaRPr>
          </a:p>
        </p:txBody>
      </p:sp>
      <p:sp>
        <p:nvSpPr>
          <p:cNvPr id="12" name="Metin kutusu 11"/>
          <p:cNvSpPr txBox="1"/>
          <p:nvPr/>
        </p:nvSpPr>
        <p:spPr>
          <a:xfrm>
            <a:off x="6444208" y="476672"/>
            <a:ext cx="244827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İthalat Kontrolleri</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620508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323528" y="2060848"/>
            <a:ext cx="8348671" cy="3816429"/>
          </a:xfrm>
          <a:prstGeom prst="rect">
            <a:avLst/>
          </a:prstGeom>
        </p:spPr>
        <p:txBody>
          <a:bodyPr wrap="square">
            <a:spAutoFit/>
          </a:bodyPr>
          <a:lstStyle/>
          <a:p>
            <a:pPr algn="just"/>
            <a:r>
              <a:rPr lang="tr-TR" sz="2200" dirty="0" smtClean="0">
                <a:latin typeface="Times New Roman" panose="02020603050405020304" pitchFamily="18" charset="0"/>
                <a:cs typeface="Times New Roman" panose="02020603050405020304" pitchFamily="18" charset="0"/>
              </a:rPr>
              <a:t>Tüm </a:t>
            </a:r>
            <a:r>
              <a:rPr lang="tr-TR" sz="2200" dirty="0">
                <a:latin typeface="Times New Roman" panose="02020603050405020304" pitchFamily="18" charset="0"/>
                <a:cs typeface="Times New Roman" panose="02020603050405020304" pitchFamily="18" charset="0"/>
              </a:rPr>
              <a:t>ithalatçılar </a:t>
            </a:r>
            <a:r>
              <a:rPr lang="tr-TR" sz="2200" dirty="0" smtClean="0">
                <a:latin typeface="Times New Roman" panose="02020603050405020304" pitchFamily="18" charset="0"/>
                <a:cs typeface="Times New Roman" panose="02020603050405020304" pitchFamily="18" charset="0"/>
              </a:rPr>
              <a:t>elektronik </a:t>
            </a:r>
            <a:r>
              <a:rPr lang="tr-TR" sz="2200" dirty="0">
                <a:latin typeface="Times New Roman" panose="02020603050405020304" pitchFamily="18" charset="0"/>
                <a:cs typeface="Times New Roman" panose="02020603050405020304" pitchFamily="18" charset="0"/>
              </a:rPr>
              <a:t>bilgi sisteminde kayıt altına alınarak bir sicil numarası verilir</a:t>
            </a:r>
            <a:r>
              <a:rPr lang="tr-TR" sz="2200" dirty="0" smtClean="0">
                <a:latin typeface="Times New Roman" panose="02020603050405020304" pitchFamily="18" charset="0"/>
                <a:cs typeface="Times New Roman" panose="02020603050405020304" pitchFamily="18" charset="0"/>
              </a:rPr>
              <a:t>.</a:t>
            </a:r>
          </a:p>
          <a:p>
            <a:pPr algn="just"/>
            <a:endParaRPr lang="tr-TR" sz="2200" dirty="0">
              <a:latin typeface="Times New Roman" panose="02020603050405020304" pitchFamily="18" charset="0"/>
              <a:cs typeface="Times New Roman" panose="02020603050405020304" pitchFamily="18" charset="0"/>
            </a:endParaRPr>
          </a:p>
          <a:p>
            <a:pPr algn="just"/>
            <a:r>
              <a:rPr lang="tr-TR" sz="2200" dirty="0" smtClean="0">
                <a:latin typeface="Times New Roman" panose="02020603050405020304" pitchFamily="18" charset="0"/>
                <a:cs typeface="Times New Roman" panose="02020603050405020304" pitchFamily="18" charset="0"/>
              </a:rPr>
              <a:t>İthalatçılar gelecek </a:t>
            </a:r>
            <a:r>
              <a:rPr lang="tr-TR" sz="2200" dirty="0">
                <a:latin typeface="Times New Roman" panose="02020603050405020304" pitchFamily="18" charset="0"/>
                <a:cs typeface="Times New Roman" panose="02020603050405020304" pitchFamily="18" charset="0"/>
              </a:rPr>
              <a:t>bitki, bitkisel ürün ve diğer maddelerin ithalini, önceden ilgili müdürlüklere </a:t>
            </a:r>
            <a:r>
              <a:rPr lang="tr-TR" sz="2200" dirty="0" smtClean="0">
                <a:latin typeface="Times New Roman" panose="02020603050405020304" pitchFamily="18" charset="0"/>
                <a:cs typeface="Times New Roman" panose="02020603050405020304" pitchFamily="18" charset="0"/>
              </a:rPr>
              <a:t>bildirirler. Bu bildirim;</a:t>
            </a:r>
          </a:p>
          <a:p>
            <a:pPr algn="just"/>
            <a:endParaRPr lang="tr-TR" sz="2200" dirty="0" smtClean="0">
              <a:latin typeface="Times New Roman" panose="02020603050405020304" pitchFamily="18" charset="0"/>
              <a:cs typeface="Times New Roman" panose="02020603050405020304" pitchFamily="18" charset="0"/>
            </a:endParaRPr>
          </a:p>
          <a:p>
            <a:pPr algn="just"/>
            <a:r>
              <a:rPr lang="tr-TR" sz="2200" dirty="0" smtClean="0">
                <a:latin typeface="Times New Roman" panose="02020603050405020304" pitchFamily="18" charset="0"/>
                <a:cs typeface="Times New Roman" panose="02020603050405020304" pitchFamily="18" charset="0"/>
              </a:rPr>
              <a:t> -Deniz </a:t>
            </a:r>
            <a:r>
              <a:rPr lang="tr-TR" sz="2200" dirty="0">
                <a:latin typeface="Times New Roman" panose="02020603050405020304" pitchFamily="18" charset="0"/>
                <a:cs typeface="Times New Roman" panose="02020603050405020304" pitchFamily="18" charset="0"/>
              </a:rPr>
              <a:t>yoluyla </a:t>
            </a:r>
            <a:r>
              <a:rPr lang="tr-TR" sz="2200" dirty="0" smtClean="0">
                <a:latin typeface="Times New Roman" panose="02020603050405020304" pitchFamily="18" charset="0"/>
                <a:cs typeface="Times New Roman" panose="02020603050405020304" pitchFamily="18" charset="0"/>
              </a:rPr>
              <a:t>nakliyatlarından </a:t>
            </a:r>
            <a:r>
              <a:rPr lang="tr-TR" sz="2200" b="1" dirty="0" smtClean="0">
                <a:latin typeface="Times New Roman" panose="02020603050405020304" pitchFamily="18" charset="0"/>
                <a:cs typeface="Times New Roman" panose="02020603050405020304" pitchFamily="18" charset="0"/>
              </a:rPr>
              <a:t>en </a:t>
            </a:r>
            <a:r>
              <a:rPr lang="tr-TR" sz="2200" b="1" dirty="0">
                <a:latin typeface="Times New Roman" panose="02020603050405020304" pitchFamily="18" charset="0"/>
                <a:cs typeface="Times New Roman" panose="02020603050405020304" pitchFamily="18" charset="0"/>
              </a:rPr>
              <a:t>az </a:t>
            </a:r>
            <a:r>
              <a:rPr lang="tr-TR"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24 saat</a:t>
            </a:r>
            <a:r>
              <a:rPr lang="tr-TR" sz="2200" b="1" dirty="0">
                <a:latin typeface="Times New Roman" panose="02020603050405020304" pitchFamily="18" charset="0"/>
                <a:cs typeface="Times New Roman" panose="02020603050405020304" pitchFamily="18" charset="0"/>
              </a:rPr>
              <a:t> önce</a:t>
            </a:r>
            <a:r>
              <a:rPr lang="tr-TR" sz="2200" dirty="0" smtClean="0">
                <a:latin typeface="Times New Roman" panose="02020603050405020304" pitchFamily="18" charset="0"/>
                <a:cs typeface="Times New Roman" panose="02020603050405020304" pitchFamily="18" charset="0"/>
              </a:rPr>
              <a:t>;</a:t>
            </a:r>
          </a:p>
          <a:p>
            <a:pPr algn="just"/>
            <a:r>
              <a:rPr lang="tr-TR" sz="2200" dirty="0" smtClean="0">
                <a:latin typeface="Times New Roman" panose="02020603050405020304" pitchFamily="18" charset="0"/>
                <a:cs typeface="Times New Roman" panose="02020603050405020304" pitchFamily="18" charset="0"/>
              </a:rPr>
              <a:t> -Hava </a:t>
            </a:r>
            <a:r>
              <a:rPr lang="tr-TR" sz="2200" dirty="0">
                <a:latin typeface="Times New Roman" panose="02020603050405020304" pitchFamily="18" charset="0"/>
                <a:cs typeface="Times New Roman" panose="02020603050405020304" pitchFamily="18" charset="0"/>
              </a:rPr>
              <a:t>yoluyla </a:t>
            </a:r>
            <a:r>
              <a:rPr lang="tr-TR" sz="2200" dirty="0" smtClean="0">
                <a:latin typeface="Times New Roman" panose="02020603050405020304" pitchFamily="18" charset="0"/>
                <a:cs typeface="Times New Roman" panose="02020603050405020304" pitchFamily="18" charset="0"/>
              </a:rPr>
              <a:t>nakliyatlarından </a:t>
            </a:r>
            <a:r>
              <a:rPr lang="tr-TR" sz="2200" b="1" dirty="0" smtClean="0">
                <a:latin typeface="Times New Roman" panose="02020603050405020304" pitchFamily="18" charset="0"/>
                <a:cs typeface="Times New Roman" panose="02020603050405020304" pitchFamily="18" charset="0"/>
              </a:rPr>
              <a:t>en </a:t>
            </a:r>
            <a:r>
              <a:rPr lang="tr-TR" sz="2200" b="1" dirty="0">
                <a:latin typeface="Times New Roman" panose="02020603050405020304" pitchFamily="18" charset="0"/>
                <a:cs typeface="Times New Roman" panose="02020603050405020304" pitchFamily="18" charset="0"/>
              </a:rPr>
              <a:t>az </a:t>
            </a:r>
            <a:r>
              <a:rPr lang="tr-TR"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saat</a:t>
            </a:r>
            <a:r>
              <a:rPr lang="tr-TR" sz="2200" b="1" dirty="0">
                <a:latin typeface="Times New Roman" panose="02020603050405020304" pitchFamily="18" charset="0"/>
                <a:cs typeface="Times New Roman" panose="02020603050405020304" pitchFamily="18" charset="0"/>
              </a:rPr>
              <a:t> önce</a:t>
            </a:r>
            <a:r>
              <a:rPr lang="tr-TR" sz="2200" dirty="0" smtClean="0">
                <a:latin typeface="Times New Roman" panose="02020603050405020304" pitchFamily="18" charset="0"/>
                <a:cs typeface="Times New Roman" panose="02020603050405020304" pitchFamily="18" charset="0"/>
              </a:rPr>
              <a:t>;</a:t>
            </a:r>
          </a:p>
          <a:p>
            <a:pPr algn="just"/>
            <a:r>
              <a:rPr lang="tr-TR" sz="2200" dirty="0" smtClean="0">
                <a:latin typeface="Times New Roman" panose="02020603050405020304" pitchFamily="18" charset="0"/>
                <a:cs typeface="Times New Roman" panose="02020603050405020304" pitchFamily="18" charset="0"/>
              </a:rPr>
              <a:t> -Kara </a:t>
            </a:r>
            <a:r>
              <a:rPr lang="tr-TR" sz="2200" dirty="0">
                <a:latin typeface="Times New Roman" panose="02020603050405020304" pitchFamily="18" charset="0"/>
                <a:cs typeface="Times New Roman" panose="02020603050405020304" pitchFamily="18" charset="0"/>
              </a:rPr>
              <a:t>yoluyla </a:t>
            </a:r>
            <a:r>
              <a:rPr lang="tr-TR" sz="2200" dirty="0" smtClean="0">
                <a:latin typeface="Times New Roman" panose="02020603050405020304" pitchFamily="18" charset="0"/>
                <a:cs typeface="Times New Roman" panose="02020603050405020304" pitchFamily="18" charset="0"/>
              </a:rPr>
              <a:t>nakliyatlarından </a:t>
            </a:r>
            <a:r>
              <a:rPr lang="tr-TR" sz="2200" b="1" dirty="0" smtClean="0">
                <a:latin typeface="Times New Roman" panose="02020603050405020304" pitchFamily="18" charset="0"/>
                <a:cs typeface="Times New Roman" panose="02020603050405020304" pitchFamily="18" charset="0"/>
              </a:rPr>
              <a:t>en </a:t>
            </a:r>
            <a:r>
              <a:rPr lang="tr-TR" sz="2200" b="1" dirty="0">
                <a:latin typeface="Times New Roman" panose="02020603050405020304" pitchFamily="18" charset="0"/>
                <a:cs typeface="Times New Roman" panose="02020603050405020304" pitchFamily="18" charset="0"/>
              </a:rPr>
              <a:t>az </a:t>
            </a:r>
            <a:r>
              <a:rPr lang="tr-TR"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 saat</a:t>
            </a:r>
            <a:r>
              <a:rPr lang="tr-TR" sz="2200" dirty="0">
                <a:latin typeface="Times New Roman" panose="02020603050405020304" pitchFamily="18" charset="0"/>
                <a:cs typeface="Times New Roman" panose="02020603050405020304" pitchFamily="18" charset="0"/>
              </a:rPr>
              <a:t> </a:t>
            </a:r>
            <a:r>
              <a:rPr lang="tr-TR" sz="2200" b="1" dirty="0">
                <a:latin typeface="Times New Roman" panose="02020603050405020304" pitchFamily="18" charset="0"/>
                <a:cs typeface="Times New Roman" panose="02020603050405020304" pitchFamily="18" charset="0"/>
              </a:rPr>
              <a:t>önce </a:t>
            </a:r>
            <a:endParaRPr lang="tr-TR" sz="2200" b="1" dirty="0" smtClean="0">
              <a:latin typeface="Times New Roman" panose="02020603050405020304" pitchFamily="18" charset="0"/>
              <a:cs typeface="Times New Roman" panose="02020603050405020304" pitchFamily="18" charset="0"/>
            </a:endParaRPr>
          </a:p>
          <a:p>
            <a:pPr algn="just"/>
            <a:endParaRPr lang="tr-TR" sz="2200" dirty="0">
              <a:latin typeface="Times New Roman" panose="02020603050405020304" pitchFamily="18" charset="0"/>
              <a:cs typeface="Times New Roman" panose="02020603050405020304" pitchFamily="18" charset="0"/>
            </a:endParaRPr>
          </a:p>
          <a:p>
            <a:pPr algn="just"/>
            <a:r>
              <a:rPr lang="tr-TR" sz="2200" dirty="0" smtClean="0">
                <a:solidFill>
                  <a:srgbClr val="0070C0"/>
                </a:solidFill>
                <a:latin typeface="Times New Roman" panose="02020603050405020304" pitchFamily="18" charset="0"/>
                <a:cs typeface="Times New Roman" panose="02020603050405020304" pitchFamily="18" charset="0"/>
                <a:hlinkClick r:id="rId2" action="ppaction://hlinkfile"/>
              </a:rPr>
              <a:t>Sevkiyat bildirim formu </a:t>
            </a:r>
            <a:r>
              <a:rPr lang="tr-TR" sz="2200" dirty="0" smtClean="0">
                <a:latin typeface="Times New Roman" panose="02020603050405020304" pitchFamily="18" charset="0"/>
                <a:cs typeface="Times New Roman" panose="02020603050405020304" pitchFamily="18" charset="0"/>
              </a:rPr>
              <a:t>ile giriş</a:t>
            </a:r>
            <a:r>
              <a:rPr lang="tr-TR" sz="2200" dirty="0">
                <a:latin typeface="Times New Roman" panose="02020603050405020304" pitchFamily="18" charset="0"/>
                <a:cs typeface="Times New Roman" panose="02020603050405020304" pitchFamily="18" charset="0"/>
              </a:rPr>
              <a:t> noktasındaki müdürlüğe yapılır.</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p:cNvSpPr txBox="1"/>
          <p:nvPr/>
        </p:nvSpPr>
        <p:spPr>
          <a:xfrm>
            <a:off x="6444208" y="476672"/>
            <a:ext cx="244827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İthalat Kontrolleri</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0538198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324000" y="1700808"/>
            <a:ext cx="8568480" cy="4081117"/>
          </a:xfrm>
          <a:prstGeom prst="rect">
            <a:avLst/>
          </a:prstGeom>
        </p:spPr>
        <p:txBody>
          <a:bodyPr wrap="square">
            <a:spAutoFit/>
          </a:bodyPr>
          <a:lstStyle/>
          <a:p>
            <a:pPr algn="just">
              <a:lnSpc>
                <a:spcPct val="80000"/>
              </a:lnSpc>
              <a:buClr>
                <a:srgbClr val="FFFF00"/>
              </a:buClr>
              <a:defRPr/>
            </a:pPr>
            <a:endParaRPr lang="tr-TR" b="1" dirty="0" smtClean="0">
              <a:latin typeface="Times New Roman" panose="02020603050405020304" pitchFamily="18" charset="0"/>
              <a:cs typeface="Times New Roman" panose="02020603050405020304" pitchFamily="18" charset="0"/>
            </a:endParaRPr>
          </a:p>
          <a:p>
            <a:pPr algn="just">
              <a:lnSpc>
                <a:spcPct val="80000"/>
              </a:lnSpc>
              <a:buClr>
                <a:srgbClr val="FFFF00"/>
              </a:buClr>
              <a:defRPr/>
            </a:pPr>
            <a:endParaRPr lang="tr-TR" b="1" dirty="0" smtClean="0">
              <a:latin typeface="Times New Roman" panose="02020603050405020304" pitchFamily="18" charset="0"/>
              <a:cs typeface="Times New Roman" panose="02020603050405020304" pitchFamily="18" charset="0"/>
            </a:endParaRPr>
          </a:p>
          <a:p>
            <a:pPr algn="just">
              <a:lnSpc>
                <a:spcPct val="80000"/>
              </a:lnSpc>
              <a:buClr>
                <a:srgbClr val="FFFF00"/>
              </a:buClr>
              <a:defRPr/>
            </a:pPr>
            <a:r>
              <a:rPr lang="tr-TR"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lang="tr-T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Belge Kontrolü</a:t>
            </a:r>
          </a:p>
          <a:p>
            <a:pPr marL="285750" indent="-285750" algn="just">
              <a:lnSpc>
                <a:spcPct val="80000"/>
              </a:lnSpc>
              <a:buFont typeface="Wingdings" panose="05000000000000000000" pitchFamily="2" charset="2"/>
              <a:buChar char="v"/>
              <a:defRPr/>
            </a:pPr>
            <a:endParaRPr lang="tr-T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gn="just">
              <a:lnSpc>
                <a:spcPct val="80000"/>
              </a:lnSpc>
              <a:buFont typeface="Wingdings" panose="05000000000000000000" pitchFamily="2" charset="2"/>
              <a:buChar char="v"/>
              <a:defRPr/>
            </a:pPr>
            <a:r>
              <a:rPr lang="tr-TR" dirty="0">
                <a:latin typeface="Times New Roman" panose="02020603050405020304" pitchFamily="18" charset="0"/>
                <a:cs typeface="Times New Roman" panose="02020603050405020304" pitchFamily="18" charset="0"/>
              </a:rPr>
              <a:t>Sevkiyat veya partiye ait İthalat Başvuru formu</a:t>
            </a:r>
          </a:p>
          <a:p>
            <a:pPr marL="285750" indent="-285750" algn="just">
              <a:lnSpc>
                <a:spcPct val="80000"/>
              </a:lnSpc>
              <a:buFont typeface="Wingdings" panose="05000000000000000000" pitchFamily="2" charset="2"/>
              <a:buChar char="v"/>
              <a:defRPr/>
            </a:pPr>
            <a:r>
              <a:rPr lang="tr-TR" dirty="0">
                <a:latin typeface="Times New Roman" panose="02020603050405020304" pitchFamily="18" charset="0"/>
                <a:cs typeface="Times New Roman" panose="02020603050405020304" pitchFamily="18" charset="0"/>
              </a:rPr>
              <a:t>Bitki Sağlık Sertifikası/Yeniden İhracat BSS aslı</a:t>
            </a:r>
          </a:p>
          <a:p>
            <a:pPr marL="285750" indent="-285750" algn="just">
              <a:lnSpc>
                <a:spcPct val="80000"/>
              </a:lnSpc>
              <a:buFont typeface="Wingdings" panose="05000000000000000000" pitchFamily="2" charset="2"/>
              <a:buChar char="v"/>
              <a:defRPr/>
            </a:pPr>
            <a:r>
              <a:rPr lang="tr-TR" dirty="0">
                <a:latin typeface="Times New Roman" panose="02020603050405020304" pitchFamily="18" charset="0"/>
                <a:cs typeface="Times New Roman" panose="02020603050405020304" pitchFamily="18" charset="0"/>
              </a:rPr>
              <a:t>Uluslararası taşıma belgesi fotokopisi</a:t>
            </a:r>
          </a:p>
          <a:p>
            <a:pPr marL="285750" indent="-285750" algn="just">
              <a:lnSpc>
                <a:spcPct val="80000"/>
              </a:lnSpc>
              <a:buFont typeface="Wingdings" panose="05000000000000000000" pitchFamily="2" charset="2"/>
              <a:buChar char="v"/>
              <a:defRPr/>
            </a:pPr>
            <a:r>
              <a:rPr lang="tr-TR" dirty="0">
                <a:latin typeface="Times New Roman" panose="02020603050405020304" pitchFamily="18" charset="0"/>
                <a:cs typeface="Times New Roman" panose="02020603050405020304" pitchFamily="18" charset="0"/>
              </a:rPr>
              <a:t>Fatura fotokopisi </a:t>
            </a:r>
          </a:p>
          <a:p>
            <a:pPr marL="609600" indent="-609600" algn="just">
              <a:lnSpc>
                <a:spcPct val="80000"/>
              </a:lnSpc>
              <a:buClr>
                <a:srgbClr val="FFFF00"/>
              </a:buClr>
              <a:buFont typeface="Wingdings" pitchFamily="2" charset="2"/>
              <a:buChar char="ü"/>
              <a:defRPr/>
            </a:pPr>
            <a:endParaRPr lang="tr-TR" dirty="0">
              <a:latin typeface="Times New Roman" panose="02020603050405020304" pitchFamily="18" charset="0"/>
              <a:cs typeface="Times New Roman" panose="02020603050405020304" pitchFamily="18" charset="0"/>
            </a:endParaRPr>
          </a:p>
          <a:p>
            <a:pPr algn="just">
              <a:lnSpc>
                <a:spcPct val="80000"/>
              </a:lnSpc>
              <a:buClr>
                <a:srgbClr val="FFFF00"/>
              </a:buClr>
              <a:defRPr/>
            </a:pPr>
            <a:r>
              <a:rPr lang="tr-TR"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 Beyan </a:t>
            </a:r>
            <a:r>
              <a:rPr lang="tr-T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Kontrolü</a:t>
            </a:r>
          </a:p>
          <a:p>
            <a:pPr algn="just">
              <a:lnSpc>
                <a:spcPct val="80000"/>
              </a:lnSpc>
              <a:buClr>
                <a:srgbClr val="FFFF00"/>
              </a:buClr>
              <a:defRPr/>
            </a:pPr>
            <a:endParaRPr lang="tr-T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gn="just">
              <a:lnSpc>
                <a:spcPct val="80000"/>
              </a:lnSpc>
              <a:buFont typeface="Wingdings" panose="05000000000000000000" pitchFamily="2" charset="2"/>
              <a:buChar char="v"/>
              <a:defRPr/>
            </a:pPr>
            <a:r>
              <a:rPr lang="tr-TR" dirty="0">
                <a:latin typeface="Times New Roman" panose="02020603050405020304" pitchFamily="18" charset="0"/>
                <a:cs typeface="Times New Roman" panose="02020603050405020304" pitchFamily="18" charset="0"/>
              </a:rPr>
              <a:t>Belgeler ithal edilmek istenen ürün ile uyumlu mu?</a:t>
            </a:r>
          </a:p>
          <a:p>
            <a:pPr marL="609600" indent="-609600" algn="just">
              <a:lnSpc>
                <a:spcPct val="80000"/>
              </a:lnSpc>
              <a:buClr>
                <a:srgbClr val="FFFF00"/>
              </a:buClr>
              <a:buFont typeface="Wingdings" pitchFamily="2" charset="2"/>
              <a:buChar char="ü"/>
              <a:defRPr/>
            </a:pPr>
            <a:endParaRPr lang="tr-TR" dirty="0">
              <a:latin typeface="Times New Roman" panose="02020603050405020304" pitchFamily="18" charset="0"/>
              <a:cs typeface="Times New Roman" panose="02020603050405020304" pitchFamily="18" charset="0"/>
            </a:endParaRPr>
          </a:p>
          <a:p>
            <a:pPr algn="just">
              <a:lnSpc>
                <a:spcPct val="80000"/>
              </a:lnSpc>
              <a:buClr>
                <a:srgbClr val="FFFF00"/>
              </a:buClr>
              <a:defRPr/>
            </a:pPr>
            <a:r>
              <a:rPr lang="tr-TR"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 Bitki </a:t>
            </a:r>
            <a:r>
              <a:rPr lang="tr-T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Sağlığı Kontrolü</a:t>
            </a:r>
          </a:p>
          <a:p>
            <a:pPr algn="just">
              <a:lnSpc>
                <a:spcPct val="80000"/>
              </a:lnSpc>
              <a:buClr>
                <a:srgbClr val="FFFF00"/>
              </a:buClr>
              <a:defRPr/>
            </a:pPr>
            <a:endParaRPr lang="tr-T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gn="just">
              <a:lnSpc>
                <a:spcPct val="80000"/>
              </a:lnSpc>
              <a:buFont typeface="Wingdings" panose="05000000000000000000" pitchFamily="2" charset="2"/>
              <a:buChar char="v"/>
              <a:defRPr/>
            </a:pPr>
            <a:r>
              <a:rPr lang="tr-TR" dirty="0">
                <a:latin typeface="Times New Roman" panose="02020603050405020304" pitchFamily="18" charset="0"/>
                <a:cs typeface="Times New Roman" panose="02020603050405020304" pitchFamily="18" charset="0"/>
              </a:rPr>
              <a:t>Ek-1 ve Ek-2 ile Ek-4 resmi kontrolü, </a:t>
            </a:r>
            <a:endParaRPr lang="tr-TR" dirty="0" smtClean="0">
              <a:latin typeface="Times New Roman" panose="02020603050405020304" pitchFamily="18" charset="0"/>
              <a:cs typeface="Times New Roman" panose="02020603050405020304" pitchFamily="18" charset="0"/>
            </a:endParaRPr>
          </a:p>
          <a:p>
            <a:pPr marL="285750" indent="-285750" algn="just">
              <a:lnSpc>
                <a:spcPct val="80000"/>
              </a:lnSpc>
              <a:buFont typeface="Wingdings" panose="05000000000000000000" pitchFamily="2" charset="2"/>
              <a:buChar char="v"/>
              <a:defRPr/>
            </a:pPr>
            <a:r>
              <a:rPr lang="tr-TR" dirty="0" smtClean="0">
                <a:latin typeface="Times New Roman" panose="02020603050405020304" pitchFamily="18" charset="0"/>
                <a:cs typeface="Times New Roman" panose="02020603050405020304" pitchFamily="18" charset="0"/>
              </a:rPr>
              <a:t>Laboratuvar testi </a:t>
            </a:r>
            <a:r>
              <a:rPr lang="tr-TR" dirty="0">
                <a:latin typeface="Times New Roman" panose="02020603050405020304" pitchFamily="18" charset="0"/>
                <a:cs typeface="Times New Roman" panose="02020603050405020304" pitchFamily="18" charset="0"/>
              </a:rPr>
              <a:t>ile teyit</a:t>
            </a:r>
          </a:p>
          <a:p>
            <a:pPr marL="609600" indent="-609600" algn="just">
              <a:lnSpc>
                <a:spcPct val="80000"/>
              </a:lnSpc>
              <a:buClr>
                <a:srgbClr val="FFFF00"/>
              </a:buClr>
              <a:buFont typeface="Wingdings" pitchFamily="2" charset="2"/>
              <a:buChar char="ü"/>
              <a:defRPr/>
            </a:pPr>
            <a:endParaRPr lang="tr-TR" dirty="0">
              <a:latin typeface="Times New Roman" panose="02020603050405020304" pitchFamily="18" charset="0"/>
              <a:cs typeface="Times New Roman" panose="02020603050405020304" pitchFamily="18" charset="0"/>
            </a:endParaRPr>
          </a:p>
        </p:txBody>
      </p:sp>
      <p:pic>
        <p:nvPicPr>
          <p:cNvPr id="8"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372200" y="2996952"/>
            <a:ext cx="2304256" cy="1890671"/>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Düz Bağlayıcı 8"/>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1" name="Metin kutusu 10"/>
          <p:cNvSpPr txBox="1"/>
          <p:nvPr/>
        </p:nvSpPr>
        <p:spPr>
          <a:xfrm>
            <a:off x="6444208" y="476672"/>
            <a:ext cx="244827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İthalat Kontrolleri</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093877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323528" y="1572107"/>
            <a:ext cx="8568952" cy="4401205"/>
          </a:xfrm>
          <a:prstGeom prst="rect">
            <a:avLst/>
          </a:prstGeom>
        </p:spPr>
        <p:txBody>
          <a:bodyPr wrap="square">
            <a:spAutoFit/>
          </a:bodyPr>
          <a:lstStyle/>
          <a:p>
            <a:pPr algn="just"/>
            <a:r>
              <a:rPr lang="tr-TR" sz="2000" dirty="0" smtClean="0"/>
              <a:t>Bitki</a:t>
            </a:r>
            <a:r>
              <a:rPr lang="tr-TR" sz="2000" dirty="0"/>
              <a:t>, bitkisel ürün ve diğer maddelerin beyan ve bitki sağlığı kontrolünün giriş noktasında yapılmasının mümkün olmadığı durumlarda belge kontrolü giriş noktasında yapılarak, ülke içinde başka bir yetkili kontrol yerine sevkine izin verilebilir. Bu gibi durumlarda</a:t>
            </a:r>
            <a:r>
              <a:rPr lang="tr-TR" sz="2000" dirty="0" smtClean="0"/>
              <a:t>;</a:t>
            </a:r>
          </a:p>
          <a:p>
            <a:pPr algn="just"/>
            <a:endParaRPr lang="tr-TR" sz="2000" dirty="0"/>
          </a:p>
          <a:p>
            <a:pPr algn="just"/>
            <a:r>
              <a:rPr lang="tr-TR" sz="2000" dirty="0"/>
              <a:t>İlk giriş noktasındaki inspektörler </a:t>
            </a:r>
            <a:r>
              <a:rPr lang="tr-TR" sz="2000" dirty="0" smtClean="0"/>
              <a:t>tarafından düzenlenen </a:t>
            </a:r>
            <a:r>
              <a:rPr lang="tr-TR" sz="2000" dirty="0" smtClean="0">
                <a:solidFill>
                  <a:srgbClr val="0070C0"/>
                </a:solidFill>
              </a:rPr>
              <a:t>‘</a:t>
            </a:r>
            <a:r>
              <a:rPr lang="tr-TR" sz="2000" dirty="0">
                <a:solidFill>
                  <a:srgbClr val="0070C0"/>
                </a:solidFill>
                <a:hlinkClick r:id="rId2" action="ppaction://hlinkfile"/>
              </a:rPr>
              <a:t>Bitki Sağlığı Dolaşım Belgesi</a:t>
            </a:r>
            <a:r>
              <a:rPr lang="tr-TR" sz="2000" dirty="0">
                <a:solidFill>
                  <a:srgbClr val="0070C0"/>
                </a:solidFill>
              </a:rPr>
              <a:t>’ </a:t>
            </a:r>
            <a:r>
              <a:rPr lang="tr-TR" sz="2000" dirty="0" smtClean="0"/>
              <a:t>sevkiyata </a:t>
            </a:r>
            <a:r>
              <a:rPr lang="tr-TR" sz="2000" dirty="0"/>
              <a:t>eşlik eder. </a:t>
            </a:r>
            <a:r>
              <a:rPr lang="tr-TR" sz="2000" dirty="0" smtClean="0"/>
              <a:t>Bitki </a:t>
            </a:r>
            <a:r>
              <a:rPr lang="tr-TR" sz="2000" dirty="0"/>
              <a:t>Sağlığı Dolaşım Belgesi varış noktasındaki ilgili müdürlük tarafından istenir</a:t>
            </a:r>
            <a:r>
              <a:rPr lang="tr-TR" sz="2000" dirty="0" smtClean="0"/>
              <a:t>.</a:t>
            </a:r>
          </a:p>
          <a:p>
            <a:pPr algn="just"/>
            <a:endParaRPr lang="tr-TR" sz="2000" dirty="0"/>
          </a:p>
          <a:p>
            <a:pPr algn="just"/>
            <a:r>
              <a:rPr lang="tr-TR" sz="2000" dirty="0"/>
              <a:t>Resmi Kontroller gümrüklü sahalarda, gümrük gözetimindeki geçici depolama yerlerinde, izolasyonu sağlanmış olması kaydıyla </a:t>
            </a:r>
            <a:r>
              <a:rPr lang="tr-TR" sz="2000" dirty="0" err="1"/>
              <a:t>yedd</a:t>
            </a:r>
            <a:r>
              <a:rPr lang="tr-TR" sz="2000" dirty="0"/>
              <a:t>-i emin sahalarında yapılır.</a:t>
            </a:r>
          </a:p>
          <a:p>
            <a:pPr algn="just"/>
            <a:endParaRPr lang="tr-TR" sz="2000" dirty="0"/>
          </a:p>
          <a:p>
            <a:pPr algn="ctr"/>
            <a:endParaRPr lang="tr-TR" sz="2000" b="1" dirty="0">
              <a:latin typeface="Times New Roman" panose="02020603050405020304" pitchFamily="18" charset="0"/>
              <a:cs typeface="Times New Roman" panose="02020603050405020304" pitchFamily="18" charset="0"/>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p:cNvSpPr txBox="1"/>
          <p:nvPr/>
        </p:nvSpPr>
        <p:spPr>
          <a:xfrm>
            <a:off x="6444208" y="476672"/>
            <a:ext cx="244827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İthalat Kontrolleri</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319286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 name="Dikdörtgen 1"/>
          <p:cNvSpPr/>
          <p:nvPr/>
        </p:nvSpPr>
        <p:spPr>
          <a:xfrm>
            <a:off x="323528" y="1844824"/>
            <a:ext cx="8568952" cy="4093428"/>
          </a:xfrm>
          <a:prstGeom prst="rect">
            <a:avLst/>
          </a:prstGeom>
        </p:spPr>
        <p:txBody>
          <a:bodyPr wrap="square">
            <a:spAutoFit/>
          </a:bodyPr>
          <a:lstStyle/>
          <a:p>
            <a:pPr algn="ctr"/>
            <a:r>
              <a:rPr lang="tr-TR" sz="2000" b="1" dirty="0">
                <a:latin typeface="Times New Roman" panose="02020603050405020304" pitchFamily="18" charset="0"/>
                <a:cs typeface="Times New Roman" panose="02020603050405020304" pitchFamily="18" charset="0"/>
              </a:rPr>
              <a:t>Resmi Kontroller Sonucu </a:t>
            </a:r>
            <a:r>
              <a:rPr lang="tr-TR" sz="2000" b="1" dirty="0" smtClean="0">
                <a:latin typeface="Times New Roman" panose="02020603050405020304" pitchFamily="18" charset="0"/>
                <a:cs typeface="Times New Roman" panose="02020603050405020304" pitchFamily="18" charset="0"/>
              </a:rPr>
              <a:t>Bitki</a:t>
            </a:r>
            <a:r>
              <a:rPr lang="tr-TR" sz="2000" b="1" dirty="0">
                <a:latin typeface="Times New Roman" panose="02020603050405020304" pitchFamily="18" charset="0"/>
                <a:cs typeface="Times New Roman" panose="02020603050405020304" pitchFamily="18" charset="0"/>
              </a:rPr>
              <a:t>, Bitkisel Ürün ve Diğer Maddelerin</a:t>
            </a:r>
            <a:r>
              <a:rPr lang="tr-TR" sz="2000" dirty="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endParaRPr lang="tr-TR" sz="20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tr-TR"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dirty="0" smtClean="0">
                <a:latin typeface="Times New Roman" panose="02020603050405020304" pitchFamily="18" charset="0"/>
                <a:cs typeface="Times New Roman" panose="02020603050405020304" pitchFamily="18" charset="0"/>
              </a:rPr>
              <a:t>  Ek-1 ve </a:t>
            </a:r>
            <a:r>
              <a:rPr lang="tr-TR" sz="2000" dirty="0">
                <a:latin typeface="Times New Roman" panose="02020603050405020304" pitchFamily="18" charset="0"/>
                <a:cs typeface="Times New Roman" panose="02020603050405020304" pitchFamily="18" charset="0"/>
              </a:rPr>
              <a:t>Ek-2’ ye tabi karantina organizmaları ile bulaşık </a:t>
            </a:r>
            <a:r>
              <a:rPr lang="tr-TR" sz="2000" dirty="0" smtClean="0">
                <a:latin typeface="Times New Roman" panose="02020603050405020304" pitchFamily="18" charset="0"/>
                <a:cs typeface="Times New Roman" panose="02020603050405020304" pitchFamily="18" charset="0"/>
              </a:rPr>
              <a:t>olmaması</a:t>
            </a:r>
            <a:r>
              <a:rPr lang="tr-TR" sz="20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endParaRPr lang="tr-TR"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dirty="0">
                <a:latin typeface="Times New Roman" panose="02020603050405020304" pitchFamily="18" charset="0"/>
                <a:cs typeface="Times New Roman" panose="02020603050405020304" pitchFamily="18" charset="0"/>
              </a:rPr>
              <a:t>  Ek-3’te yer </a:t>
            </a:r>
            <a:r>
              <a:rPr lang="tr-TR" sz="2000" dirty="0" smtClean="0">
                <a:latin typeface="Times New Roman" panose="02020603050405020304" pitchFamily="18" charset="0"/>
                <a:cs typeface="Times New Roman" panose="02020603050405020304" pitchFamily="18" charset="0"/>
              </a:rPr>
              <a:t>almaması</a:t>
            </a:r>
            <a:r>
              <a:rPr lang="tr-TR" sz="20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endParaRPr lang="tr-TR"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dirty="0">
                <a:latin typeface="Times New Roman" panose="02020603050405020304" pitchFamily="18" charset="0"/>
                <a:cs typeface="Times New Roman" panose="02020603050405020304" pitchFamily="18" charset="0"/>
              </a:rPr>
              <a:t>  Ek-4’te belirlenen şartlara </a:t>
            </a:r>
            <a:r>
              <a:rPr lang="tr-TR" sz="2000" dirty="0" smtClean="0">
                <a:latin typeface="Times New Roman" panose="02020603050405020304" pitchFamily="18" charset="0"/>
                <a:cs typeface="Times New Roman" panose="02020603050405020304" pitchFamily="18" charset="0"/>
              </a:rPr>
              <a:t>uyması</a:t>
            </a:r>
            <a:r>
              <a:rPr lang="tr-TR" sz="20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endParaRPr lang="tr-TR"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dirty="0">
                <a:latin typeface="Times New Roman" panose="02020603050405020304" pitchFamily="18" charset="0"/>
                <a:cs typeface="Times New Roman" panose="02020603050405020304" pitchFamily="18" charset="0"/>
              </a:rPr>
              <a:t>  Belgelerinin </a:t>
            </a:r>
            <a:r>
              <a:rPr lang="tr-TR" sz="2000" dirty="0" smtClean="0">
                <a:latin typeface="Times New Roman" panose="02020603050405020304" pitchFamily="18" charset="0"/>
                <a:cs typeface="Times New Roman" panose="02020603050405020304" pitchFamily="18" charset="0"/>
              </a:rPr>
              <a:t>eksiksiz ve tam olması</a:t>
            </a:r>
          </a:p>
          <a:p>
            <a:endParaRPr lang="tr-TR" sz="2000" dirty="0">
              <a:latin typeface="Times New Roman" panose="02020603050405020304" pitchFamily="18" charset="0"/>
              <a:cs typeface="Times New Roman" panose="02020603050405020304" pitchFamily="18" charset="0"/>
            </a:endParaRPr>
          </a:p>
          <a:p>
            <a:endParaRPr lang="tr-TR" sz="2000" b="1" dirty="0">
              <a:latin typeface="Times New Roman" panose="02020603050405020304" pitchFamily="18" charset="0"/>
              <a:cs typeface="Times New Roman" panose="02020603050405020304" pitchFamily="18" charset="0"/>
            </a:endParaRPr>
          </a:p>
          <a:p>
            <a:r>
              <a:rPr lang="tr-TR" sz="2000" b="1" dirty="0">
                <a:latin typeface="Times New Roman" panose="02020603050405020304" pitchFamily="18" charset="0"/>
                <a:cs typeface="Times New Roman" panose="02020603050405020304" pitchFamily="18" charset="0"/>
              </a:rPr>
              <a:t>durumlarında girişine izin </a:t>
            </a:r>
            <a:r>
              <a:rPr lang="tr-TR" sz="2000" b="1" dirty="0" smtClean="0">
                <a:latin typeface="Times New Roman" panose="02020603050405020304" pitchFamily="18" charset="0"/>
                <a:cs typeface="Times New Roman" panose="02020603050405020304" pitchFamily="18" charset="0"/>
              </a:rPr>
              <a:t>verilir</a:t>
            </a:r>
            <a:endParaRPr lang="tr-TR" sz="2000" b="1" dirty="0">
              <a:latin typeface="Times New Roman" panose="02020603050405020304" pitchFamily="18" charset="0"/>
              <a:cs typeface="Times New Roman" panose="02020603050405020304" pitchFamily="18" charset="0"/>
            </a:endParaRPr>
          </a:p>
        </p:txBody>
      </p:sp>
      <p:pic>
        <p:nvPicPr>
          <p:cNvPr id="8" name="Picture 3" descr="C:\Users\omer.yasa\Documents\Sunular\Sunu işaretçileri\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613135"/>
            <a:ext cx="1809198" cy="13551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Metin kutusu 10"/>
          <p:cNvSpPr txBox="1"/>
          <p:nvPr/>
        </p:nvSpPr>
        <p:spPr>
          <a:xfrm>
            <a:off x="6444208" y="476672"/>
            <a:ext cx="2448272"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İthalat Kontrolleri</a:t>
            </a:r>
            <a:endParaRPr lang="tr-TR"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8245248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6372200" y="309764"/>
            <a:ext cx="2952328"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Engelleme ve Bildirim</a:t>
            </a:r>
            <a:endParaRPr lang="tr-TR" sz="2000" b="1" dirty="0">
              <a:solidFill>
                <a:srgbClr val="FF0000"/>
              </a:solidFill>
              <a:latin typeface="Times New Roman" pitchFamily="18" charset="0"/>
              <a:cs typeface="Times New Roman" pitchFamily="18" charset="0"/>
            </a:endParaRPr>
          </a:p>
        </p:txBody>
      </p:sp>
      <p:sp>
        <p:nvSpPr>
          <p:cNvPr id="10" name="Dikdörtgen 9"/>
          <p:cNvSpPr/>
          <p:nvPr/>
        </p:nvSpPr>
        <p:spPr>
          <a:xfrm>
            <a:off x="413528" y="1772816"/>
            <a:ext cx="8496944" cy="409342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defRPr/>
            </a:pPr>
            <a:r>
              <a:rPr lang="tr-TR" sz="2000" dirty="0"/>
              <a:t>Ülkeye girişi yapılmak istenen bitki ve bitkisel </a:t>
            </a:r>
            <a:r>
              <a:rPr lang="tr-TR" sz="2000" dirty="0" smtClean="0"/>
              <a:t>ürünlerin; </a:t>
            </a:r>
          </a:p>
          <a:p>
            <a:pPr algn="just">
              <a:defRPr/>
            </a:pPr>
            <a:endParaRPr lang="tr-TR" sz="2000" dirty="0"/>
          </a:p>
          <a:p>
            <a:pPr marL="342900" indent="-342900" algn="just">
              <a:buFont typeface="Wingdings" panose="05000000000000000000" pitchFamily="2" charset="2"/>
              <a:buChar char="ü"/>
              <a:defRPr/>
            </a:pPr>
            <a:r>
              <a:rPr lang="tr-TR" sz="2000" dirty="0"/>
              <a:t>E</a:t>
            </a:r>
            <a:r>
              <a:rPr lang="tr-TR" sz="2000" dirty="0" smtClean="0"/>
              <a:t>k-1 </a:t>
            </a:r>
            <a:r>
              <a:rPr lang="tr-TR" sz="2000" dirty="0"/>
              <a:t>ve ek-2’de listelenen karantinaya tabi zararlı organizmalarla bulaşık </a:t>
            </a:r>
            <a:r>
              <a:rPr lang="tr-TR" sz="2000" dirty="0" smtClean="0"/>
              <a:t>bulunması </a:t>
            </a:r>
          </a:p>
          <a:p>
            <a:pPr marL="342900" indent="-342900" algn="just">
              <a:buFont typeface="Wingdings" panose="05000000000000000000" pitchFamily="2" charset="2"/>
              <a:buChar char="ü"/>
              <a:defRPr/>
            </a:pPr>
            <a:endParaRPr lang="tr-TR" sz="2000" dirty="0" smtClean="0"/>
          </a:p>
          <a:p>
            <a:pPr marL="342900" indent="-342900" algn="just">
              <a:buFont typeface="Wingdings" panose="05000000000000000000" pitchFamily="2" charset="2"/>
              <a:buChar char="ü"/>
              <a:defRPr/>
            </a:pPr>
            <a:r>
              <a:rPr lang="tr-TR" sz="2000" dirty="0" smtClean="0"/>
              <a:t>Ek-3’te </a:t>
            </a:r>
            <a:r>
              <a:rPr lang="tr-TR" sz="2000" dirty="0"/>
              <a:t>yer </a:t>
            </a:r>
            <a:r>
              <a:rPr lang="tr-TR" sz="2000" dirty="0" smtClean="0"/>
              <a:t>alması </a:t>
            </a:r>
          </a:p>
          <a:p>
            <a:pPr marL="342900" indent="-342900" algn="just">
              <a:buFont typeface="Wingdings" panose="05000000000000000000" pitchFamily="2" charset="2"/>
              <a:buChar char="ü"/>
              <a:defRPr/>
            </a:pPr>
            <a:endParaRPr lang="tr-TR" sz="2000" dirty="0" smtClean="0"/>
          </a:p>
          <a:p>
            <a:pPr marL="342900" indent="-342900" algn="just">
              <a:buFont typeface="Wingdings" panose="05000000000000000000" pitchFamily="2" charset="2"/>
              <a:buChar char="ü"/>
              <a:defRPr/>
            </a:pPr>
            <a:r>
              <a:rPr lang="tr-TR" sz="2000" dirty="0" smtClean="0"/>
              <a:t>Ek-4’te </a:t>
            </a:r>
            <a:r>
              <a:rPr lang="tr-TR" sz="2000" dirty="0"/>
              <a:t>belirlenen özel şartları taşımaması </a:t>
            </a:r>
            <a:endParaRPr lang="tr-TR" sz="2000" dirty="0" smtClean="0"/>
          </a:p>
          <a:p>
            <a:pPr marL="342900" indent="-342900" algn="just">
              <a:buFont typeface="Wingdings" panose="05000000000000000000" pitchFamily="2" charset="2"/>
              <a:buChar char="ü"/>
              <a:defRPr/>
            </a:pPr>
            <a:endParaRPr lang="tr-TR" sz="2000" dirty="0" smtClean="0"/>
          </a:p>
          <a:p>
            <a:pPr marL="342900" indent="-342900" algn="just">
              <a:buFont typeface="Wingdings" panose="05000000000000000000" pitchFamily="2" charset="2"/>
              <a:buChar char="ü"/>
              <a:defRPr/>
            </a:pPr>
            <a:r>
              <a:rPr lang="tr-TR" sz="2000" dirty="0" smtClean="0"/>
              <a:t>Belgelerinin </a:t>
            </a:r>
            <a:r>
              <a:rPr lang="tr-TR" sz="2000" dirty="0"/>
              <a:t>eksik olması veya uygun olmaması </a:t>
            </a:r>
            <a:endParaRPr lang="tr-TR" sz="2000" dirty="0" smtClean="0"/>
          </a:p>
          <a:p>
            <a:pPr marL="342900" indent="-342900" algn="just">
              <a:buFont typeface="Wingdings" panose="05000000000000000000" pitchFamily="2" charset="2"/>
              <a:buChar char="ü"/>
              <a:defRPr/>
            </a:pPr>
            <a:endParaRPr lang="tr-TR" sz="2000" dirty="0" smtClean="0"/>
          </a:p>
          <a:p>
            <a:pPr marL="342900" indent="-342900" algn="just">
              <a:buFont typeface="Wingdings" panose="05000000000000000000" pitchFamily="2" charset="2"/>
              <a:buChar char="ü"/>
              <a:defRPr/>
            </a:pPr>
            <a:r>
              <a:rPr lang="tr-TR" sz="2000" dirty="0" smtClean="0"/>
              <a:t>Eksik </a:t>
            </a:r>
            <a:r>
              <a:rPr lang="tr-TR" sz="2000" dirty="0"/>
              <a:t>belgenin temin edilememesi </a:t>
            </a:r>
            <a:r>
              <a:rPr lang="tr-TR" sz="2000" dirty="0" smtClean="0"/>
              <a:t>veya belgelerdeki </a:t>
            </a:r>
            <a:r>
              <a:rPr lang="tr-TR" sz="2000" dirty="0"/>
              <a:t>eksikliğin giderilememesi durumunda sevkiyat </a:t>
            </a:r>
            <a:r>
              <a:rPr lang="tr-TR" sz="2000" dirty="0" smtClean="0"/>
              <a:t>engellenir. </a:t>
            </a:r>
            <a:endParaRPr lang="tr-TR" sz="2000"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16632"/>
            <a:ext cx="1384089"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56087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6372200" y="302027"/>
            <a:ext cx="2952328"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Engelleme ve Bildirim</a:t>
            </a:r>
            <a:endParaRPr lang="tr-TR" sz="2000" b="1" dirty="0">
              <a:solidFill>
                <a:srgbClr val="FF0000"/>
              </a:solidFill>
              <a:latin typeface="Times New Roman" pitchFamily="18" charset="0"/>
              <a:cs typeface="Times New Roman" pitchFamily="18" charset="0"/>
            </a:endParaRPr>
          </a:p>
        </p:txBody>
      </p:sp>
      <p:sp>
        <p:nvSpPr>
          <p:cNvPr id="10" name="Dikdörtgen 9"/>
          <p:cNvSpPr/>
          <p:nvPr/>
        </p:nvSpPr>
        <p:spPr>
          <a:xfrm>
            <a:off x="845576" y="1988840"/>
            <a:ext cx="7632848" cy="255454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defRPr/>
            </a:pPr>
            <a:r>
              <a:rPr lang="tr-TR" sz="2000" dirty="0" smtClean="0"/>
              <a:t>Engellenen bitki bitkisel ürün ve diğer maddelerle ilgili olarak </a:t>
            </a:r>
            <a:r>
              <a:rPr lang="tr-TR" sz="2000" dirty="0" err="1" smtClean="0"/>
              <a:t>inspektör</a:t>
            </a:r>
            <a:r>
              <a:rPr lang="tr-TR" sz="2000" dirty="0" smtClean="0"/>
              <a:t> tarafından 2 iş günü içinde </a:t>
            </a:r>
            <a:r>
              <a:rPr lang="tr-TR" sz="2000" dirty="0">
                <a:solidFill>
                  <a:srgbClr val="0070C0"/>
                </a:solidFill>
                <a:hlinkClick r:id="rId2" action="ppaction://hlinkfile"/>
              </a:rPr>
              <a:t>B</a:t>
            </a:r>
            <a:r>
              <a:rPr lang="tr-TR" sz="2000" dirty="0" smtClean="0">
                <a:solidFill>
                  <a:srgbClr val="0070C0"/>
                </a:solidFill>
                <a:hlinkClick r:id="rId2" action="ppaction://hlinkfile"/>
              </a:rPr>
              <a:t>ildirim Formu </a:t>
            </a:r>
            <a:r>
              <a:rPr lang="tr-TR" sz="2000" dirty="0" smtClean="0"/>
              <a:t>düzenlenerek Genel Müdürlüğe gönderilir.</a:t>
            </a:r>
          </a:p>
          <a:p>
            <a:pPr algn="just">
              <a:defRPr/>
            </a:pPr>
            <a:endParaRPr lang="tr-TR" sz="2000" dirty="0"/>
          </a:p>
          <a:p>
            <a:pPr algn="just">
              <a:defRPr/>
            </a:pPr>
            <a:r>
              <a:rPr lang="tr-TR" sz="2000" dirty="0" smtClean="0"/>
              <a:t> </a:t>
            </a:r>
          </a:p>
          <a:p>
            <a:pPr algn="just">
              <a:defRPr/>
            </a:pPr>
            <a:endParaRPr lang="tr-TR" sz="2000" dirty="0">
              <a:solidFill>
                <a:srgbClr val="0070C0"/>
              </a:solidFill>
            </a:endParaRPr>
          </a:p>
          <a:p>
            <a:pPr algn="just">
              <a:defRPr/>
            </a:pPr>
            <a:r>
              <a:rPr lang="tr-TR" sz="2000" dirty="0"/>
              <a:t>Genel Müdürlük tarafından da ilgili ülkeye engellemeye ilişkin bildirimde bulunulur ve giriş kapılarına bilgi verilir. </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116632"/>
            <a:ext cx="1384089"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0490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6372200" y="302027"/>
            <a:ext cx="2952328"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Engelleme ve Bildirim</a:t>
            </a:r>
            <a:endParaRPr lang="tr-TR" sz="2000" b="1" dirty="0">
              <a:solidFill>
                <a:srgbClr val="FF0000"/>
              </a:solidFill>
              <a:latin typeface="Times New Roman" pitchFamily="18" charset="0"/>
              <a:cs typeface="Times New Roman" pitchFamily="18"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324000" y="1177827"/>
            <a:ext cx="8676000" cy="5355312"/>
          </a:xfrm>
          <a:prstGeom prst="rect">
            <a:avLst/>
          </a:prstGeom>
        </p:spPr>
        <p:txBody>
          <a:bodyPr wrap="square">
            <a:spAutoFit/>
          </a:bodyPr>
          <a:lstStyle/>
          <a:p>
            <a:pPr algn="ctr"/>
            <a:r>
              <a:rPr lang="tr-TR" b="1" dirty="0" smtClean="0"/>
              <a:t>Bildirim </a:t>
            </a:r>
            <a:r>
              <a:rPr lang="tr-TR" b="1" dirty="0"/>
              <a:t>Formu </a:t>
            </a:r>
            <a:r>
              <a:rPr lang="tr-TR" b="1" dirty="0" smtClean="0"/>
              <a:t>düzenlenmesini gerektiren nedenler;</a:t>
            </a:r>
            <a:r>
              <a:rPr lang="tr-TR" b="1" dirty="0" smtClean="0">
                <a:solidFill>
                  <a:srgbClr val="FF0000"/>
                </a:solidFill>
              </a:rPr>
              <a:t> </a:t>
            </a:r>
          </a:p>
          <a:p>
            <a:endParaRPr lang="tr-TR" dirty="0"/>
          </a:p>
          <a:p>
            <a:pPr marL="342900" indent="-342900">
              <a:buAutoNum type="alphaLcParenR"/>
            </a:pPr>
            <a:r>
              <a:rPr lang="tr-TR" dirty="0" smtClean="0"/>
              <a:t>Herhangi </a:t>
            </a:r>
            <a:r>
              <a:rPr lang="tr-TR" dirty="0"/>
              <a:t>bir zararlı organizma ile bulaşık </a:t>
            </a:r>
            <a:r>
              <a:rPr lang="tr-TR" dirty="0" smtClean="0"/>
              <a:t>bulunması,</a:t>
            </a:r>
          </a:p>
          <a:p>
            <a:endParaRPr lang="tr-TR" dirty="0"/>
          </a:p>
          <a:p>
            <a:r>
              <a:rPr lang="tr-TR" dirty="0"/>
              <a:t>b) </a:t>
            </a:r>
            <a:r>
              <a:rPr lang="tr-TR" dirty="0" smtClean="0"/>
              <a:t> Ek-1 </a:t>
            </a:r>
            <a:r>
              <a:rPr lang="tr-TR" dirty="0"/>
              <a:t>ve ek-2 listelerinde bulunan karantinaya tabi zararlı organizmalar ile bulaşık </a:t>
            </a:r>
            <a:r>
              <a:rPr lang="tr-TR" dirty="0" smtClean="0"/>
              <a:t>bulunması,</a:t>
            </a:r>
          </a:p>
          <a:p>
            <a:endParaRPr lang="tr-TR" dirty="0"/>
          </a:p>
          <a:p>
            <a:r>
              <a:rPr lang="tr-TR" dirty="0"/>
              <a:t>c) Ürüne </a:t>
            </a:r>
            <a:r>
              <a:rPr lang="tr-TR" dirty="0" smtClean="0"/>
              <a:t>ait; </a:t>
            </a:r>
          </a:p>
          <a:p>
            <a:pPr marL="742950" lvl="1" indent="-285750">
              <a:buFont typeface="Wingdings" panose="05000000000000000000" pitchFamily="2" charset="2"/>
              <a:buChar char="§"/>
            </a:pPr>
            <a:r>
              <a:rPr lang="tr-TR" smtClean="0"/>
              <a:t> Bitki </a:t>
            </a:r>
            <a:r>
              <a:rPr lang="tr-TR" dirty="0"/>
              <a:t>Sağlık Sertifikasının </a:t>
            </a:r>
            <a:r>
              <a:rPr lang="tr-TR" dirty="0" smtClean="0"/>
              <a:t>bulunmaması</a:t>
            </a:r>
            <a:endParaRPr lang="tr-TR" dirty="0"/>
          </a:p>
          <a:p>
            <a:pPr marL="742950" lvl="1" indent="-285750">
              <a:buFont typeface="Wingdings" panose="05000000000000000000" pitchFamily="2" charset="2"/>
              <a:buChar char="§"/>
            </a:pPr>
            <a:r>
              <a:rPr lang="tr-TR" dirty="0" smtClean="0"/>
              <a:t> </a:t>
            </a:r>
            <a:r>
              <a:rPr lang="tr-TR" dirty="0"/>
              <a:t>Bitki Sağlık Sertifikası üzerindeki onaylanmamış değişiklikler ve </a:t>
            </a:r>
            <a:r>
              <a:rPr lang="tr-TR" dirty="0" smtClean="0"/>
              <a:t>silinmeler</a:t>
            </a:r>
            <a:endParaRPr lang="tr-TR" dirty="0"/>
          </a:p>
          <a:p>
            <a:pPr marL="742950" lvl="1" indent="-285750">
              <a:buFont typeface="Wingdings" panose="05000000000000000000" pitchFamily="2" charset="2"/>
              <a:buChar char="§"/>
            </a:pPr>
            <a:r>
              <a:rPr lang="tr-TR" dirty="0" smtClean="0"/>
              <a:t> </a:t>
            </a:r>
            <a:r>
              <a:rPr lang="tr-TR" dirty="0"/>
              <a:t>Sahte Bitki Sağlık </a:t>
            </a:r>
            <a:r>
              <a:rPr lang="tr-TR" dirty="0" smtClean="0"/>
              <a:t>Sertifikaları</a:t>
            </a:r>
            <a:endParaRPr lang="tr-TR" dirty="0"/>
          </a:p>
          <a:p>
            <a:pPr marL="742950" lvl="1" indent="-285750">
              <a:buFont typeface="Wingdings" panose="05000000000000000000" pitchFamily="2" charset="2"/>
              <a:buChar char="§"/>
            </a:pPr>
            <a:r>
              <a:rPr lang="tr-TR" dirty="0" smtClean="0"/>
              <a:t> </a:t>
            </a:r>
            <a:r>
              <a:rPr lang="tr-TR" dirty="0"/>
              <a:t>Bitki Sağlık Sertifikasındaki eksik </a:t>
            </a:r>
            <a:r>
              <a:rPr lang="tr-TR" dirty="0" smtClean="0"/>
              <a:t>bilgiler</a:t>
            </a:r>
          </a:p>
          <a:p>
            <a:endParaRPr lang="tr-TR" dirty="0"/>
          </a:p>
          <a:p>
            <a:r>
              <a:rPr lang="tr-TR" dirty="0"/>
              <a:t>ç) Girişi yasaklanmış </a:t>
            </a:r>
            <a:r>
              <a:rPr lang="tr-TR" dirty="0" smtClean="0"/>
              <a:t>ürün olması,</a:t>
            </a:r>
          </a:p>
          <a:p>
            <a:endParaRPr lang="tr-TR" dirty="0"/>
          </a:p>
          <a:p>
            <a:r>
              <a:rPr lang="tr-TR" dirty="0"/>
              <a:t>d) Sevkiyatın içinde kısmen yasaklanmış bitki, bitkisel ürün ve diğer </a:t>
            </a:r>
            <a:r>
              <a:rPr lang="tr-TR" dirty="0" smtClean="0"/>
              <a:t>maddeler olması,</a:t>
            </a:r>
          </a:p>
          <a:p>
            <a:endParaRPr lang="tr-TR" dirty="0"/>
          </a:p>
          <a:p>
            <a:r>
              <a:rPr lang="tr-TR" dirty="0"/>
              <a:t>e) Usulüne uygun yapılmayan fümigasyon ve dezenfeksiyon işlemlerinin </a:t>
            </a:r>
            <a:r>
              <a:rPr lang="tr-TR" dirty="0" smtClean="0"/>
              <a:t>tespiti.</a:t>
            </a:r>
            <a:endParaRPr lang="tr-TR" dirty="0"/>
          </a:p>
        </p:txBody>
      </p:sp>
    </p:spTree>
    <p:extLst>
      <p:ext uri="{BB962C8B-B14F-4D97-AF65-F5344CB8AC3E}">
        <p14:creationId xmlns:p14="http://schemas.microsoft.com/office/powerpoint/2010/main" val="37891156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p:cNvCxnSpPr/>
          <p:nvPr/>
        </p:nvCxnSpPr>
        <p:spPr>
          <a:xfrm>
            <a:off x="2051720" y="836712"/>
            <a:ext cx="6840760" cy="0"/>
          </a:xfrm>
          <a:prstGeom prst="line">
            <a:avLst/>
          </a:prstGeom>
          <a:ln w="22225" cap="rnd" cmpd="sng"/>
          <a:effectLst>
            <a:outerShdw blurRad="7874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324000" y="6516000"/>
            <a:ext cx="8676000" cy="0"/>
          </a:xfrm>
          <a:prstGeom prst="line">
            <a:avLst/>
          </a:prstGeom>
          <a:ln w="22225" cap="rnd" cmpd="sng"/>
          <a:effectLst>
            <a:outerShdw blurRad="889000" dist="50800" dir="5400000" algn="ctr" rotWithShape="0">
              <a:schemeClr val="tx2">
                <a:lumMod val="60000"/>
                <a:lumOff val="40000"/>
              </a:schemeClr>
            </a:outerShdw>
            <a:reflection endPos="64000" dist="381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9" name="Metin kutusu 8"/>
          <p:cNvSpPr txBox="1"/>
          <p:nvPr/>
        </p:nvSpPr>
        <p:spPr>
          <a:xfrm>
            <a:off x="6372200" y="302027"/>
            <a:ext cx="2952328" cy="400110"/>
          </a:xfrm>
          <a:prstGeom prst="rect">
            <a:avLst/>
          </a:prstGeom>
          <a:noFill/>
          <a:effectLst>
            <a:outerShdw blurRad="50800" dist="38100" dir="8100000" algn="tr" rotWithShape="0">
              <a:prstClr val="black">
                <a:alpha val="40000"/>
              </a:prstClr>
            </a:outerShdw>
          </a:effectLst>
        </p:spPr>
        <p:txBody>
          <a:bodyPr wrap="square" rtlCol="0">
            <a:spAutoFit/>
          </a:bodyPr>
          <a:lstStyle/>
          <a:p>
            <a:r>
              <a:rPr lang="tr-TR" sz="2000" b="1" dirty="0" smtClean="0">
                <a:solidFill>
                  <a:srgbClr val="FF0000"/>
                </a:solidFill>
                <a:latin typeface="Times New Roman" pitchFamily="18" charset="0"/>
                <a:cs typeface="Times New Roman" pitchFamily="18" charset="0"/>
              </a:rPr>
              <a:t>Engelleme ve Bildirim</a:t>
            </a:r>
            <a:endParaRPr lang="tr-TR" sz="2000" b="1" dirty="0">
              <a:solidFill>
                <a:srgbClr val="FF0000"/>
              </a:solidFill>
              <a:latin typeface="Times New Roman" pitchFamily="18" charset="0"/>
              <a:cs typeface="Times New Roman" pitchFamily="18" charset="0"/>
            </a:endParaRPr>
          </a:p>
        </p:txBody>
      </p:sp>
      <p:sp>
        <p:nvSpPr>
          <p:cNvPr id="10" name="Dikdörtgen 9"/>
          <p:cNvSpPr/>
          <p:nvPr/>
        </p:nvSpPr>
        <p:spPr>
          <a:xfrm>
            <a:off x="583523" y="1499242"/>
            <a:ext cx="8149819" cy="409342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defRPr/>
            </a:pPr>
            <a:r>
              <a:rPr lang="tr-TR" sz="2000" dirty="0"/>
              <a:t>Ülkeye girişi yapılmak istenen bitki ve bitkisel ürünler ile diğer maddelerin </a:t>
            </a:r>
            <a:r>
              <a:rPr lang="tr-TR" sz="2000" dirty="0" smtClean="0"/>
              <a:t>Ek-1 </a:t>
            </a:r>
            <a:r>
              <a:rPr lang="tr-TR" sz="2000" dirty="0"/>
              <a:t>ve </a:t>
            </a:r>
            <a:r>
              <a:rPr lang="tr-TR" sz="2000" dirty="0" smtClean="0"/>
              <a:t>Ek-2’de </a:t>
            </a:r>
            <a:r>
              <a:rPr lang="tr-TR" sz="2000" dirty="0"/>
              <a:t>yer alan karantinaya tabi zararlı organizmalar dışında, Ülkemizde varlığı bilinen ve mücadeleye tabi herhangi bir zararlı organizma ile bulaşık bulunması durumunda zararlı organizma engellenir. </a:t>
            </a:r>
            <a:endParaRPr lang="tr-TR" sz="2000" dirty="0" smtClean="0"/>
          </a:p>
          <a:p>
            <a:pPr algn="just">
              <a:defRPr/>
            </a:pPr>
            <a:endParaRPr lang="tr-TR" sz="2000" dirty="0"/>
          </a:p>
          <a:p>
            <a:pPr algn="just">
              <a:defRPr/>
            </a:pPr>
            <a:r>
              <a:rPr lang="tr-TR" sz="2000" dirty="0" smtClean="0"/>
              <a:t>Fümigasyon </a:t>
            </a:r>
            <a:r>
              <a:rPr lang="tr-TR" sz="2000" dirty="0"/>
              <a:t>veya dezenfeksiyon işlemi ile zararlı organizmadan arındırılması mümkün ise giderleri ilgilisi tarafından karşılanmak üzere fümigasyon veya dezenfeksiyon işlemi yapılır. </a:t>
            </a:r>
            <a:endParaRPr lang="tr-TR" sz="2000" dirty="0" smtClean="0"/>
          </a:p>
          <a:p>
            <a:pPr algn="just">
              <a:defRPr/>
            </a:pPr>
            <a:endParaRPr lang="tr-TR" sz="2000" dirty="0"/>
          </a:p>
          <a:p>
            <a:pPr algn="just">
              <a:defRPr/>
            </a:pPr>
            <a:r>
              <a:rPr lang="tr-TR" sz="2000" dirty="0" smtClean="0"/>
              <a:t>İşlem </a:t>
            </a:r>
            <a:r>
              <a:rPr lang="tr-TR" sz="2000" dirty="0"/>
              <a:t>sonrası yapılan resmî kontrolde zararlı organizmalardan arî bulunması halinde ülkeye girişine izin verilir</a:t>
            </a:r>
            <a:r>
              <a:rPr lang="tr-TR" sz="2000" dirty="0" smtClean="0"/>
              <a:t>.</a:t>
            </a:r>
            <a:endParaRPr lang="tr-TR" sz="2000" dirty="0"/>
          </a:p>
          <a:p>
            <a:pPr algn="just">
              <a:defRPr/>
            </a:pPr>
            <a:endParaRPr lang="tr-TR" sz="2000"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16632"/>
            <a:ext cx="1384089" cy="227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48930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mer.yasa\Desktop\sunu_al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5148064" y="1484784"/>
            <a:ext cx="4956585" cy="2000548"/>
          </a:xfrm>
          <a:prstGeom prst="rect">
            <a:avLst/>
          </a:prstGeom>
          <a:noFill/>
        </p:spPr>
        <p:txBody>
          <a:bodyPr wrap="square" rtlCol="0">
            <a:spAutoFit/>
          </a:bodyPr>
          <a:lstStyle/>
          <a:p>
            <a:pPr fontAlgn="auto">
              <a:spcBef>
                <a:spcPts val="0"/>
              </a:spcBef>
              <a:spcAft>
                <a:spcPts val="0"/>
              </a:spcAft>
            </a:pPr>
            <a:r>
              <a:rPr lang="tr-TR"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E-Posta: bitkikarantina@tarim.gov.tr</a:t>
            </a:r>
          </a:p>
          <a:p>
            <a:pPr fontAlgn="auto">
              <a:spcBef>
                <a:spcPts val="0"/>
              </a:spcBef>
              <a:spcAft>
                <a:spcPts val="0"/>
              </a:spcAft>
            </a:pPr>
            <a:r>
              <a:rPr lang="tr-TR"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Telefon: 00 90 312 258 74 57</a:t>
            </a:r>
          </a:p>
          <a:p>
            <a:pPr fontAlgn="auto">
              <a:spcBef>
                <a:spcPts val="0"/>
              </a:spcBef>
              <a:spcAft>
                <a:spcPts val="0"/>
              </a:spcAft>
            </a:pPr>
            <a:endParaRPr lang="tr-TR"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fontAlgn="auto">
              <a:spcBef>
                <a:spcPts val="0"/>
              </a:spcBef>
              <a:spcAft>
                <a:spcPts val="0"/>
              </a:spcAft>
            </a:pPr>
            <a:r>
              <a:rPr lang="tr-TR"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www.gkgm.gov.tr</a:t>
            </a:r>
          </a:p>
          <a:p>
            <a:pPr fontAlgn="auto">
              <a:spcBef>
                <a:spcPts val="0"/>
              </a:spcBef>
              <a:spcAft>
                <a:spcPts val="0"/>
              </a:spcAft>
            </a:pPr>
            <a:r>
              <a:rPr lang="tr-TR"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www.tarim.gov.tr</a:t>
            </a:r>
          </a:p>
          <a:p>
            <a:pPr algn="ctr" fontAlgn="auto">
              <a:spcBef>
                <a:spcPts val="0"/>
              </a:spcBef>
              <a:spcAft>
                <a:spcPts val="0"/>
              </a:spcAft>
            </a:pPr>
            <a:r>
              <a:rPr lang="tr-TR"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endParaRPr lang="tr-TR"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97" y="0"/>
            <a:ext cx="516485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6934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94"/>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94"/>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93144B77FFA00440B9651D0822484556" ma:contentTypeVersion="1" ma:contentTypeDescription="Yeni belge oluşturun." ma:contentTypeScope="" ma:versionID="e2dd1ddadbbc109d6cdc503fe9f2acef">
  <xsd:schema xmlns:xsd="http://www.w3.org/2001/XMLSchema" xmlns:xs="http://www.w3.org/2001/XMLSchema" xmlns:p="http://schemas.microsoft.com/office/2006/metadata/properties" xmlns:ns1="http://schemas.microsoft.com/sharepoint/v3" targetNamespace="http://schemas.microsoft.com/office/2006/metadata/properties" ma:root="true" ma:fieldsID="4b20ab34a7c2ca5bb6fa0458d1241f1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Zamanlama Başlangıç Tarihi" ma:description="Zamanlama Başlangıç Tarihi, Yayımlama özelliği tarafından oluşturulan bir site sütunudur. Bu sütun, bu sayfanın site ziyaretçilerine ilk kez görüntüleneceği tarih ve zamanı belirtmek için kullanılır." ma:internalName="PublishingStartDate">
      <xsd:simpleType>
        <xsd:restriction base="dms:Unknown"/>
      </xsd:simpleType>
    </xsd:element>
    <xsd:element name="PublishingExpirationDate" ma:index="9" nillable="true" ma:displayName="Zamanlama Bitiş Tarihi" ma:description="Zamanlama Bitiş Tarihi, Yayımlama özelliği tarafından oluşturulan bir site sütunudur. Bu sütun, bu sayfanın site ziyaretçilerine artık görüntülenmeyeceği tarih ve zamanı belirtmek için kullanılır."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AE34339-325B-4787-B110-D6806395A6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D3737B-4B00-4912-BF72-239060789B0D}">
  <ds:schemaRefs>
    <ds:schemaRef ds:uri="http://schemas.microsoft.com/sharepoint/v3/contenttype/forms"/>
  </ds:schemaRefs>
</ds:datastoreItem>
</file>

<file path=customXml/itemProps3.xml><?xml version="1.0" encoding="utf-8"?>
<ds:datastoreItem xmlns:ds="http://schemas.openxmlformats.org/officeDocument/2006/customXml" ds:itemID="{232AF9CC-36EC-4386-AC8E-D971345FB262}">
  <ds:schemaRef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 ds:uri="http://schemas.microsoft.com/sharepoint/v3"/>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4949</TotalTime>
  <Words>2012</Words>
  <Application>Microsoft Office PowerPoint</Application>
  <PresentationFormat>Ekran Gösterisi (4:3)</PresentationFormat>
  <Paragraphs>312</Paragraphs>
  <Slides>28</Slides>
  <Notes>15</Notes>
  <HiddenSlides>0</HiddenSlides>
  <MMClips>0</MMClips>
  <ScaleCrop>false</ScaleCrop>
  <HeadingPairs>
    <vt:vector size="4" baseType="variant">
      <vt:variant>
        <vt:lpstr>Tema</vt:lpstr>
      </vt:variant>
      <vt:variant>
        <vt:i4>2</vt:i4>
      </vt:variant>
      <vt:variant>
        <vt:lpstr>Slayt Başlıkları</vt:lpstr>
      </vt:variant>
      <vt:variant>
        <vt:i4>28</vt:i4>
      </vt:variant>
    </vt:vector>
  </HeadingPairs>
  <TitlesOfParts>
    <vt:vector size="30" baseType="lpstr">
      <vt:lpstr>Ofis Teması</vt:lpstr>
      <vt:lpstr>Blank Presentation</vt:lpstr>
      <vt:lpstr>GIDA VE KONTROL GENEL MÜDÜRLÜĞÜ     BİTKİ VE BİTKİSEL ÜRÜNLERİN  İTHALAT KONTROLLERİ 02.05.2016                                      Abdullah ŞİMŞEK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Elif AKDAMAR</dc:creator>
  <cp:lastModifiedBy>Abdullah SIMSEK</cp:lastModifiedBy>
  <cp:revision>550</cp:revision>
  <cp:lastPrinted>2013-11-01T13:25:22Z</cp:lastPrinted>
  <dcterms:created xsi:type="dcterms:W3CDTF">2012-09-04T12:47:51Z</dcterms:created>
  <dcterms:modified xsi:type="dcterms:W3CDTF">2016-04-29T14:43:18Z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0x01010093144B77FFA00440B9651D0822484556</vt:lpwstr>
  </property>
</Properties>
</file>